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8" r:id="rId2"/>
    <p:sldId id="267" r:id="rId3"/>
    <p:sldId id="265" r:id="rId4"/>
    <p:sldId id="311" r:id="rId5"/>
    <p:sldId id="299" r:id="rId6"/>
    <p:sldId id="286" r:id="rId7"/>
    <p:sldId id="287" r:id="rId8"/>
    <p:sldId id="300" r:id="rId9"/>
    <p:sldId id="301" r:id="rId10"/>
    <p:sldId id="302" r:id="rId11"/>
    <p:sldId id="291" r:id="rId12"/>
    <p:sldId id="303" r:id="rId13"/>
    <p:sldId id="289" r:id="rId14"/>
    <p:sldId id="308" r:id="rId15"/>
    <p:sldId id="304" r:id="rId16"/>
    <p:sldId id="305" r:id="rId17"/>
    <p:sldId id="306" r:id="rId18"/>
    <p:sldId id="307" r:id="rId19"/>
    <p:sldId id="309" r:id="rId20"/>
    <p:sldId id="310" r:id="rId21"/>
    <p:sldId id="312" r:id="rId22"/>
    <p:sldId id="256" r:id="rId23"/>
    <p:sldId id="257" r:id="rId24"/>
    <p:sldId id="260" r:id="rId25"/>
    <p:sldId id="313" r:id="rId26"/>
    <p:sldId id="314" r:id="rId27"/>
    <p:sldId id="261" r:id="rId28"/>
    <p:sldId id="315" r:id="rId29"/>
    <p:sldId id="317" r:id="rId30"/>
    <p:sldId id="322" r:id="rId31"/>
    <p:sldId id="316" r:id="rId32"/>
    <p:sldId id="318" r:id="rId33"/>
    <p:sldId id="319" r:id="rId34"/>
    <p:sldId id="259" r:id="rId35"/>
    <p:sldId id="294" r:id="rId36"/>
    <p:sldId id="320" r:id="rId37"/>
    <p:sldId id="32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618" autoAdjust="0"/>
  </p:normalViewPr>
  <p:slideViewPr>
    <p:cSldViewPr>
      <p:cViewPr varScale="1">
        <p:scale>
          <a:sx n="79" d="100"/>
          <a:sy n="79" d="100"/>
        </p:scale>
        <p:origin x="25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9E055-79D2-42AB-B451-D5CAD7F8AA48}" type="datetimeFigureOut">
              <a:rPr lang="en-GB" smtClean="0"/>
              <a:t>15/03/2023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1369F-FC43-4F5D-B17E-DA393756236D}" type="slidenum">
              <a:rPr lang="en-GB" smtClean="0"/>
              <a:t>‹#›</a:t>
            </a:fld>
            <a:endParaRPr lang="en-GB"/>
          </a:p>
        </p:txBody>
      </p:sp>
    </p:spTree>
    <p:extLst>
      <p:ext uri="{BB962C8B-B14F-4D97-AF65-F5344CB8AC3E}">
        <p14:creationId xmlns:p14="http://schemas.microsoft.com/office/powerpoint/2010/main" val="78891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gdhr.wa.gov.au/guides/what-to-teach/protective-interrupting"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gdhr.wa.gov.au/guides/what-to-teach/dealing-with-disclosure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gdhr.wa.gov.au/guides/what-to-teach/question-bo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la.org.au/wa/topics/internet-phones-and-technology/sexting-law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gdhr.wa.gov.au/-/teaching-ti-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safety.gov.au/key-issues/staying-safe/sending-nudes-sextin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dhr.wa.gov.au/learning/teaching-strategies/tuning-in/quiz"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aaids.com/images/IEWA_Using_Pronouns.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det.wa.edu.au/standardsandintegrity/detcms/cms-service/download/asset/?asset_id=1824711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aaMr7y8pcm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 teacher</a:t>
            </a:r>
            <a:r>
              <a:rPr lang="en-AU" baseline="0" dirty="0"/>
              <a:t> and assistant head </a:t>
            </a:r>
          </a:p>
          <a:p>
            <a:r>
              <a:rPr lang="en-AU" baseline="0" dirty="0"/>
              <a:t>Schools coordinator and Educator at SHQ – training teachers, nurses and educating young people</a:t>
            </a:r>
          </a:p>
          <a:p>
            <a:r>
              <a:rPr lang="en-AU" baseline="0" dirty="0" err="1"/>
              <a:t>DoH</a:t>
            </a:r>
            <a:r>
              <a:rPr lang="en-AU" baseline="0" dirty="0"/>
              <a:t> – Senior Policy Officer for Schools - GDHR</a:t>
            </a:r>
            <a:endParaRPr lang="en-GB" dirty="0"/>
          </a:p>
        </p:txBody>
      </p:sp>
      <p:sp>
        <p:nvSpPr>
          <p:cNvPr id="4" name="Slide Number Placeholder 3"/>
          <p:cNvSpPr>
            <a:spLocks noGrp="1"/>
          </p:cNvSpPr>
          <p:nvPr>
            <p:ph type="sldNum" sz="quarter" idx="10"/>
          </p:nvPr>
        </p:nvSpPr>
        <p:spPr/>
        <p:txBody>
          <a:bodyPr/>
          <a:lstStyle/>
          <a:p>
            <a:fld id="{9493BB01-9415-4086-99EC-6F6F6C55ACA7}" type="slidenum">
              <a:rPr lang="en-AU" smtClean="0"/>
              <a:t>1</a:t>
            </a:fld>
            <a:endParaRPr lang="en-AU"/>
          </a:p>
        </p:txBody>
      </p:sp>
    </p:spTree>
    <p:extLst>
      <p:ext uri="{BB962C8B-B14F-4D97-AF65-F5344CB8AC3E}">
        <p14:creationId xmlns:p14="http://schemas.microsoft.com/office/powerpoint/2010/main" val="871850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10.  As a whole class create a 'choose your own adventure' style flow chart using sticky notes. This can be created on the floor, on desks pushed together, on a wall or a window. </a:t>
            </a:r>
          </a:p>
          <a:p>
            <a:pPr marL="228600" indent="-228600">
              <a:buAutoNum type="arabicPeriod" startAt="8"/>
            </a:pPr>
            <a:endParaRPr lang="en-AU" dirty="0"/>
          </a:p>
          <a:p>
            <a:r>
              <a:rPr lang="en-AU" b="1" dirty="0"/>
              <a:t>Teaching tip: </a:t>
            </a:r>
            <a:r>
              <a:rPr lang="en-AU" dirty="0"/>
              <a:t>This activity should not be conducted in small groups unless there are enough adults to facilitate each group. This is vital to ensure students adhere to the group agreement (e.g. no sharing personal stories). Ensure all adults facilitating groups are familiar with </a:t>
            </a:r>
            <a:r>
              <a:rPr lang="en-AU" dirty="0">
                <a:hlinkClick r:id="rId3"/>
              </a:rPr>
              <a:t>protective interrupting techniques</a:t>
            </a:r>
            <a:r>
              <a:rPr lang="en-AU" dirty="0"/>
              <a:t> and how to </a:t>
            </a:r>
            <a:r>
              <a:rPr lang="en-AU" dirty="0">
                <a:hlinkClick r:id="rId4"/>
              </a:rPr>
              <a:t>deal with disclosures</a:t>
            </a:r>
            <a:r>
              <a:rPr lang="en-AU" dirty="0"/>
              <a:t>. </a:t>
            </a:r>
          </a:p>
          <a:p>
            <a:endParaRPr lang="en-AU" dirty="0"/>
          </a:p>
          <a:p>
            <a:pPr marL="0" indent="0">
              <a:buNone/>
            </a:pPr>
            <a:r>
              <a:rPr lang="en-AU" dirty="0"/>
              <a:t>11.</a:t>
            </a:r>
            <a:r>
              <a:rPr lang="en-AU" baseline="0" dirty="0"/>
              <a:t>  </a:t>
            </a:r>
            <a:r>
              <a:rPr lang="en-AU" dirty="0"/>
              <a:t>Provide each students with a small stack of sticky notes (or scrap paper).</a:t>
            </a:r>
          </a:p>
          <a:p>
            <a:endParaRPr lang="en-AU" dirty="0"/>
          </a:p>
          <a:p>
            <a:r>
              <a:rPr lang="en-AU" dirty="0"/>
              <a:t>12.</a:t>
            </a:r>
            <a:r>
              <a:rPr lang="en-AU" baseline="0" dirty="0"/>
              <a:t>  </a:t>
            </a:r>
            <a:r>
              <a:rPr lang="en-AU" dirty="0"/>
              <a:t>Guide students through the following steps using the To</a:t>
            </a:r>
            <a:r>
              <a:rPr lang="en-AU" baseline="0" dirty="0"/>
              <a:t> send or not to send </a:t>
            </a:r>
            <a:r>
              <a:rPr lang="en-AU" baseline="0" dirty="0" err="1"/>
              <a:t>PP_teacher</a:t>
            </a:r>
            <a:r>
              <a:rPr lang="en-AU" baseline="0" dirty="0"/>
              <a:t> resource (Slide 20-33) or by reading the instructions aloud.</a:t>
            </a:r>
            <a:endParaRPr lang="en-AU" dirty="0"/>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21</a:t>
            </a:fld>
            <a:endParaRPr lang="en-GB"/>
          </a:p>
        </p:txBody>
      </p:sp>
    </p:spTree>
    <p:extLst>
      <p:ext uri="{BB962C8B-B14F-4D97-AF65-F5344CB8AC3E}">
        <p14:creationId xmlns:p14="http://schemas.microsoft.com/office/powerpoint/2010/main" val="2209824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i="0" baseline="0" dirty="0">
                <a:effectLst/>
              </a:rPr>
              <a:t>13.  Say:</a:t>
            </a:r>
          </a:p>
          <a:p>
            <a:pPr marL="228600" indent="-228600">
              <a:buAutoNum type="arabicPeriod" startAt="11"/>
            </a:pPr>
            <a:endParaRPr lang="en-AU" i="0" baseline="0" dirty="0">
              <a:effectLst/>
            </a:endParaRPr>
          </a:p>
          <a:p>
            <a:pPr marL="0" indent="0">
              <a:buNone/>
            </a:pPr>
            <a:r>
              <a:rPr lang="en-AU" dirty="0">
                <a:effectLst/>
              </a:rPr>
              <a:t>“Describe a scenario in which a person might be asked for a nude. This is to be a hypothetical situation so no names of people we know and no personal stories.”</a:t>
            </a:r>
          </a:p>
          <a:p>
            <a:pPr marL="171450" indent="-171450">
              <a:buFont typeface="Arial" panose="020B0604020202020204" pitchFamily="34" charset="0"/>
              <a:buChar char="•"/>
            </a:pPr>
            <a:r>
              <a:rPr lang="en-AU" dirty="0">
                <a:effectLst/>
              </a:rPr>
              <a:t>What are the names of person A and B?</a:t>
            </a:r>
          </a:p>
          <a:p>
            <a:pPr marL="171450" indent="-171450">
              <a:buFont typeface="Arial" panose="020B0604020202020204" pitchFamily="34" charset="0"/>
              <a:buChar char="•"/>
            </a:pPr>
            <a:r>
              <a:rPr lang="en-AU" dirty="0">
                <a:effectLst/>
              </a:rPr>
              <a:t>What are their genders?</a:t>
            </a:r>
          </a:p>
          <a:p>
            <a:pPr marL="171450" indent="-171450">
              <a:buFont typeface="Arial" panose="020B0604020202020204" pitchFamily="34" charset="0"/>
              <a:buChar char="•"/>
            </a:pPr>
            <a:r>
              <a:rPr lang="en-AU" dirty="0">
                <a:effectLst/>
              </a:rPr>
              <a:t>How old are they?</a:t>
            </a:r>
          </a:p>
          <a:p>
            <a:pPr marL="171450" indent="-171450">
              <a:buFont typeface="Arial" panose="020B0604020202020204" pitchFamily="34" charset="0"/>
              <a:buChar char="•"/>
            </a:pPr>
            <a:r>
              <a:rPr lang="en-AU" dirty="0">
                <a:effectLst/>
              </a:rPr>
              <a:t>How do they know each other?</a:t>
            </a:r>
          </a:p>
          <a:p>
            <a:pPr marL="171450" indent="-171450">
              <a:buFont typeface="Arial" panose="020B0604020202020204" pitchFamily="34" charset="0"/>
              <a:buChar char="•"/>
            </a:pPr>
            <a:r>
              <a:rPr lang="en-AU" dirty="0">
                <a:effectLst/>
              </a:rPr>
              <a:t>What app/device are they using to chat?</a:t>
            </a:r>
          </a:p>
          <a:p>
            <a:pPr marL="0" indent="0">
              <a:buFont typeface="Arial" panose="020B0604020202020204" pitchFamily="34" charset="0"/>
              <a:buNone/>
            </a:pPr>
            <a:endParaRPr lang="en-AU" dirty="0">
              <a:effectLst/>
            </a:endParaRPr>
          </a:p>
          <a:p>
            <a:r>
              <a:rPr lang="en-AU" b="1" dirty="0">
                <a:effectLst/>
              </a:rPr>
              <a:t>Teaching tip: </a:t>
            </a:r>
            <a:r>
              <a:rPr lang="en-AU" dirty="0">
                <a:effectLst/>
              </a:rPr>
              <a:t>It is important to remember that students in the class are likely to have experienced similar situations either directly or indirectly and it is vital for everyone to maintain confidentiality and not to disclose personal stories of their own or others. Offer students the opportunity to talk to you (or another trusted adult) in private if they have any concerns they would like to raise. The </a:t>
            </a:r>
            <a:r>
              <a:rPr lang="en-AU" dirty="0">
                <a:effectLst/>
                <a:hlinkClick r:id="rId3"/>
              </a:rPr>
              <a:t>question box</a:t>
            </a:r>
            <a:r>
              <a:rPr lang="en-AU" dirty="0">
                <a:effectLst/>
              </a:rPr>
              <a:t> is another way of offering students opportunities to raise issues privately. Students can indicate that they would like time with you, the school counsellor/nurse by placing a note in the question box and including their name on the note.</a:t>
            </a:r>
          </a:p>
          <a:p>
            <a:endParaRPr lang="en-AU" dirty="0">
              <a:effectLst/>
            </a:endParaRPr>
          </a:p>
          <a:p>
            <a:r>
              <a:rPr lang="en-AU" dirty="0">
                <a:effectLst/>
              </a:rPr>
              <a:t>Discuss some of the potential stereotypes:</a:t>
            </a:r>
          </a:p>
          <a:p>
            <a:pPr marL="171450" indent="-171450">
              <a:buFont typeface="Arial" panose="020B0604020202020204" pitchFamily="34" charset="0"/>
              <a:buChar char="•"/>
            </a:pPr>
            <a:r>
              <a:rPr lang="en-AU" dirty="0">
                <a:effectLst/>
              </a:rPr>
              <a:t>Is it always the guy asking for nudes?</a:t>
            </a:r>
          </a:p>
          <a:p>
            <a:pPr marL="171450" indent="-171450">
              <a:buFont typeface="Arial" panose="020B0604020202020204" pitchFamily="34" charset="0"/>
              <a:buChar char="•"/>
            </a:pPr>
            <a:r>
              <a:rPr lang="en-AU" dirty="0">
                <a:effectLst/>
              </a:rPr>
              <a:t>Is it always the girl being pressured?</a:t>
            </a:r>
          </a:p>
          <a:p>
            <a:pPr marL="171450" indent="-171450">
              <a:buFont typeface="Arial" panose="020B0604020202020204" pitchFamily="34" charset="0"/>
              <a:buChar char="•"/>
            </a:pPr>
            <a:r>
              <a:rPr lang="en-AU" dirty="0">
                <a:effectLst/>
              </a:rPr>
              <a:t>Is it always a heterosexual relationship?</a:t>
            </a:r>
          </a:p>
          <a:p>
            <a:pPr marL="171450" indent="-171450">
              <a:buFont typeface="Arial" panose="020B0604020202020204" pitchFamily="34" charset="0"/>
              <a:buChar char="•"/>
            </a:pPr>
            <a:endParaRPr lang="en-AU" dirty="0">
              <a:effectLst/>
            </a:endParaRPr>
          </a:p>
          <a:p>
            <a:pPr marL="0" indent="0">
              <a:buFont typeface="Arial" panose="020B0604020202020204" pitchFamily="34" charset="0"/>
              <a:buNone/>
            </a:pPr>
            <a:r>
              <a:rPr lang="en-AU" dirty="0"/>
              <a:t>14.</a:t>
            </a:r>
            <a:r>
              <a:rPr lang="en-AU" baseline="0" dirty="0"/>
              <a:t>  </a:t>
            </a:r>
            <a:r>
              <a:rPr lang="en-AU" dirty="0"/>
              <a:t>Write down the scenario and place it on the floor/wall where you will be displaying the 'choose your own adventure' flow chart.</a:t>
            </a:r>
            <a:endParaRPr lang="en-AU" dirty="0">
              <a:effectLst/>
            </a:endParaRP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22</a:t>
            </a:fld>
            <a:endParaRPr lang="en-GB"/>
          </a:p>
        </p:txBody>
      </p:sp>
    </p:spTree>
    <p:extLst>
      <p:ext uri="{BB962C8B-B14F-4D97-AF65-F5344CB8AC3E}">
        <p14:creationId xmlns:p14="http://schemas.microsoft.com/office/powerpoint/2010/main" val="1127338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effectLst/>
              </a:rPr>
              <a:t>15.</a:t>
            </a:r>
            <a:r>
              <a:rPr lang="en-AU" i="1" baseline="0" dirty="0">
                <a:effectLst/>
              </a:rPr>
              <a:t>  </a:t>
            </a:r>
            <a:r>
              <a:rPr lang="en-AU" dirty="0">
                <a:effectLst/>
              </a:rPr>
              <a:t>Say:</a:t>
            </a:r>
          </a:p>
          <a:p>
            <a:endParaRPr lang="en-AU" dirty="0">
              <a:effectLst/>
            </a:endParaRPr>
          </a:p>
          <a:p>
            <a:r>
              <a:rPr lang="en-AU" dirty="0">
                <a:effectLst/>
              </a:rPr>
              <a:t>“What might person B's response to this request be? Write it down on your sticky note and place it along side the scenario to show the different ways the conversation might develop“</a:t>
            </a:r>
          </a:p>
          <a:p>
            <a:endParaRPr lang="en-AU" dirty="0">
              <a:effectLst/>
            </a:endParaRPr>
          </a:p>
          <a:p>
            <a:r>
              <a:rPr lang="en-AU" dirty="0">
                <a:effectLst/>
              </a:rPr>
              <a:t>Ask: </a:t>
            </a:r>
          </a:p>
          <a:p>
            <a:pPr marL="171450" indent="-171450">
              <a:buFont typeface="Arial" panose="020B0604020202020204" pitchFamily="34" charset="0"/>
              <a:buChar char="•"/>
            </a:pPr>
            <a:r>
              <a:rPr lang="en-AU" dirty="0">
                <a:effectLst/>
              </a:rPr>
              <a:t>Do they want to send the nude?</a:t>
            </a:r>
          </a:p>
          <a:p>
            <a:pPr marL="171450" indent="-171450">
              <a:buFont typeface="Arial" panose="020B0604020202020204" pitchFamily="34" charset="0"/>
              <a:buChar char="•"/>
            </a:pPr>
            <a:r>
              <a:rPr lang="en-AU" dirty="0">
                <a:effectLst/>
              </a:rPr>
              <a:t>Do they feel safe?</a:t>
            </a:r>
          </a:p>
          <a:p>
            <a:pPr marL="171450" indent="-171450">
              <a:buFont typeface="Arial" panose="020B0604020202020204" pitchFamily="34" charset="0"/>
              <a:buChar char="•"/>
            </a:pPr>
            <a:r>
              <a:rPr lang="en-AU" dirty="0">
                <a:effectLst/>
              </a:rPr>
              <a:t>Is there trust?</a:t>
            </a:r>
          </a:p>
          <a:p>
            <a:pPr marL="171450" indent="-171450">
              <a:buFont typeface="Arial" panose="020B0604020202020204" pitchFamily="34" charset="0"/>
              <a:buChar char="•"/>
            </a:pPr>
            <a:r>
              <a:rPr lang="en-AU" dirty="0">
                <a:effectLst/>
              </a:rPr>
              <a:t>Do they feel pressured?</a:t>
            </a:r>
          </a:p>
          <a:p>
            <a:pPr marL="171450" indent="-171450">
              <a:buFont typeface="Arial" panose="020B0604020202020204" pitchFamily="34" charset="0"/>
              <a:buChar char="•"/>
            </a:pPr>
            <a:r>
              <a:rPr lang="en-AU" dirty="0">
                <a:effectLst/>
              </a:rPr>
              <a:t>How do they negotiate the situation? (diversion, humour, respectful, disrespectful)</a:t>
            </a:r>
          </a:p>
          <a:p>
            <a:pPr marL="171450" indent="-171450">
              <a:buFont typeface="Arial" panose="020B0604020202020204" pitchFamily="34" charset="0"/>
              <a:buChar char="•"/>
            </a:pPr>
            <a:r>
              <a:rPr lang="en-AU" dirty="0">
                <a:effectLst/>
              </a:rPr>
              <a:t>Do they consensually send the nude?</a:t>
            </a:r>
          </a:p>
          <a:p>
            <a:pPr marL="171450" indent="-171450">
              <a:buFont typeface="Arial" panose="020B0604020202020204" pitchFamily="34" charset="0"/>
              <a:buChar char="•"/>
            </a:pPr>
            <a:r>
              <a:rPr lang="en-AU" dirty="0">
                <a:effectLst/>
              </a:rPr>
              <a:t>Do they send a pic without showing their face or identifying features?</a:t>
            </a:r>
          </a:p>
          <a:p>
            <a:pPr marL="0" indent="0">
              <a:buFont typeface="Arial" panose="020B0604020202020204" pitchFamily="34" charset="0"/>
              <a:buNone/>
            </a:pPr>
            <a:endParaRPr lang="en-AU" dirty="0">
              <a:effectLst/>
            </a:endParaRP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23</a:t>
            </a:fld>
            <a:endParaRPr lang="en-GB"/>
          </a:p>
        </p:txBody>
      </p:sp>
    </p:spTree>
    <p:extLst>
      <p:ext uri="{BB962C8B-B14F-4D97-AF65-F5344CB8AC3E}">
        <p14:creationId xmlns:p14="http://schemas.microsoft.com/office/powerpoint/2010/main" val="3810296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effectLst/>
              </a:rPr>
              <a:t>16.   </a:t>
            </a:r>
            <a:r>
              <a:rPr lang="en-AU" dirty="0">
                <a:effectLst/>
              </a:rPr>
              <a:t>Ask:</a:t>
            </a:r>
          </a:p>
          <a:p>
            <a:endParaRPr lang="en-AU" dirty="0">
              <a:effectLst/>
            </a:endParaRPr>
          </a:p>
          <a:p>
            <a:r>
              <a:rPr lang="en-AU" dirty="0">
                <a:effectLst/>
              </a:rPr>
              <a:t>"What might person A reply?“</a:t>
            </a:r>
          </a:p>
          <a:p>
            <a:endParaRPr lang="en-AU" dirty="0">
              <a:effectLst/>
            </a:endParaRPr>
          </a:p>
          <a:p>
            <a:r>
              <a:rPr lang="en-AU" dirty="0">
                <a:effectLst/>
              </a:rPr>
              <a:t>(</a:t>
            </a:r>
            <a:r>
              <a:rPr lang="en-AU" i="1" dirty="0">
                <a:effectLst/>
              </a:rPr>
              <a:t>anger, humour, pressure, respects answer and doesn't ask again, cuts off conversation, dumps person B, asks for more, call person B names for either sending it or not sending it)</a:t>
            </a:r>
            <a:endParaRPr lang="en-AU" dirty="0">
              <a:effectLst/>
            </a:endParaRP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24</a:t>
            </a:fld>
            <a:endParaRPr lang="en-GB"/>
          </a:p>
        </p:txBody>
      </p:sp>
    </p:spTree>
    <p:extLst>
      <p:ext uri="{BB962C8B-B14F-4D97-AF65-F5344CB8AC3E}">
        <p14:creationId xmlns:p14="http://schemas.microsoft.com/office/powerpoint/2010/main" val="3612631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effectLst/>
              </a:rPr>
              <a:t>17.  </a:t>
            </a:r>
            <a:r>
              <a:rPr lang="en-AU" dirty="0">
                <a:effectLst/>
              </a:rPr>
              <a:t>Have the students continue the potential responses along the 'choose your own adventure' path.</a:t>
            </a: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25</a:t>
            </a:fld>
            <a:endParaRPr lang="en-GB"/>
          </a:p>
        </p:txBody>
      </p:sp>
    </p:spTree>
    <p:extLst>
      <p:ext uri="{BB962C8B-B14F-4D97-AF65-F5344CB8AC3E}">
        <p14:creationId xmlns:p14="http://schemas.microsoft.com/office/powerpoint/2010/main" val="3612631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effectLst/>
              </a:rPr>
              <a:t>18.  </a:t>
            </a:r>
            <a:r>
              <a:rPr lang="en-AU" dirty="0">
                <a:effectLst/>
              </a:rPr>
              <a:t>Ask:</a:t>
            </a:r>
          </a:p>
          <a:p>
            <a:endParaRPr lang="en-AU" dirty="0">
              <a:effectLst/>
            </a:endParaRPr>
          </a:p>
          <a:p>
            <a:r>
              <a:rPr lang="en-AU" dirty="0">
                <a:effectLst/>
              </a:rPr>
              <a:t>"What might happen as a result if they send the nude or if they don't send the nude?" </a:t>
            </a: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26</a:t>
            </a:fld>
            <a:endParaRPr lang="en-GB"/>
          </a:p>
        </p:txBody>
      </p:sp>
    </p:spTree>
    <p:extLst>
      <p:ext uri="{BB962C8B-B14F-4D97-AF65-F5344CB8AC3E}">
        <p14:creationId xmlns:p14="http://schemas.microsoft.com/office/powerpoint/2010/main" val="1411875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"What are the emotional consequences?“</a:t>
            </a:r>
          </a:p>
          <a:p>
            <a:endParaRPr lang="en-AU" dirty="0">
              <a:effectLst/>
            </a:endParaRPr>
          </a:p>
          <a:p>
            <a:r>
              <a:rPr lang="en-AU" dirty="0">
                <a:effectLst/>
              </a:rPr>
              <a:t>(</a:t>
            </a:r>
            <a:r>
              <a:rPr lang="en-AU" i="1" dirty="0">
                <a:effectLst/>
              </a:rPr>
              <a:t>May feel regret for sending it; may feel mortified if it gets shared with others; may feel OK about sending it; may feel happy/sexy/flirty/</a:t>
            </a:r>
            <a:r>
              <a:rPr lang="en-AU" i="1" dirty="0" err="1">
                <a:effectLst/>
              </a:rPr>
              <a:t>etc</a:t>
            </a:r>
            <a:r>
              <a:rPr lang="en-AU" i="1" dirty="0">
                <a:effectLst/>
              </a:rPr>
              <a:t> sending it; may feel scared; </a:t>
            </a:r>
            <a:r>
              <a:rPr lang="en-AU" i="1" dirty="0" err="1">
                <a:effectLst/>
              </a:rPr>
              <a:t>etc</a:t>
            </a:r>
            <a:r>
              <a:rPr lang="en-AU" i="1" dirty="0">
                <a:effectLst/>
              </a:rPr>
              <a:t>)</a:t>
            </a:r>
            <a:endParaRPr lang="en-AU" dirty="0">
              <a:effectLst/>
            </a:endParaRP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27</a:t>
            </a:fld>
            <a:endParaRPr lang="en-GB"/>
          </a:p>
        </p:txBody>
      </p:sp>
    </p:spTree>
    <p:extLst>
      <p:ext uri="{BB962C8B-B14F-4D97-AF65-F5344CB8AC3E}">
        <p14:creationId xmlns:p14="http://schemas.microsoft.com/office/powerpoint/2010/main" val="429454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"What are the social consequences?“</a:t>
            </a:r>
          </a:p>
          <a:p>
            <a:endParaRPr lang="en-AU" dirty="0">
              <a:effectLst/>
            </a:endParaRPr>
          </a:p>
          <a:p>
            <a:r>
              <a:rPr lang="en-AU" dirty="0"/>
              <a:t>(</a:t>
            </a:r>
            <a:r>
              <a:rPr lang="en-AU" i="1" dirty="0"/>
              <a:t>Friends/colleagues might judge you; may end the relationship; may start a romantic/sexual relationship; may bring person A and B closer; may cause person A and B to fall out; excluded from friends; family fall out; </a:t>
            </a:r>
            <a:r>
              <a:rPr lang="en-AU" i="1" dirty="0" err="1"/>
              <a:t>etc</a:t>
            </a:r>
            <a:r>
              <a:rPr lang="en-AU" i="1" dirty="0"/>
              <a:t>)</a:t>
            </a:r>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28</a:t>
            </a:fld>
            <a:endParaRPr lang="en-GB"/>
          </a:p>
        </p:txBody>
      </p:sp>
    </p:spTree>
    <p:extLst>
      <p:ext uri="{BB962C8B-B14F-4D97-AF65-F5344CB8AC3E}">
        <p14:creationId xmlns:p14="http://schemas.microsoft.com/office/powerpoint/2010/main" val="4294544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"What are the ethical consequences?“</a:t>
            </a:r>
          </a:p>
          <a:p>
            <a:endParaRPr lang="en-AU" dirty="0">
              <a:effectLst/>
            </a:endParaRPr>
          </a:p>
          <a:p>
            <a:r>
              <a:rPr lang="en-AU" dirty="0"/>
              <a:t>(</a:t>
            </a:r>
            <a:r>
              <a:rPr lang="en-AU" i="1" dirty="0"/>
              <a:t>Friends/colleagues might judge you; may end the relationship; may start a romantic/sexual relationship; may bring person A and B closer; may cause person A and B to fall out; excluded from friends; family fall out; </a:t>
            </a:r>
            <a:r>
              <a:rPr lang="en-AU" i="1" dirty="0" err="1"/>
              <a:t>etc</a:t>
            </a:r>
            <a:r>
              <a:rPr lang="en-AU" i="1" dirty="0"/>
              <a:t>)</a:t>
            </a:r>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29</a:t>
            </a:fld>
            <a:endParaRPr lang="en-GB"/>
          </a:p>
        </p:txBody>
      </p:sp>
    </p:spTree>
    <p:extLst>
      <p:ext uri="{BB962C8B-B14F-4D97-AF65-F5344CB8AC3E}">
        <p14:creationId xmlns:p14="http://schemas.microsoft.com/office/powerpoint/2010/main" val="4294544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19. </a:t>
            </a:r>
            <a:r>
              <a:rPr lang="en-AU" sz="1200" b="0" i="0" kern="1200" dirty="0">
                <a:solidFill>
                  <a:schemeClr val="tx1"/>
                </a:solidFill>
                <a:effectLst/>
                <a:latin typeface="+mn-lt"/>
                <a:ea typeface="+mn-ea"/>
                <a:cs typeface="+mn-cs"/>
              </a:rPr>
              <a:t>Have students read the </a:t>
            </a:r>
            <a:r>
              <a:rPr lang="en-AU" sz="1200" b="0" i="0" u="none" strike="noStrike" kern="1200" dirty="0">
                <a:solidFill>
                  <a:schemeClr val="tx1"/>
                </a:solidFill>
                <a:effectLst/>
                <a:latin typeface="+mn-lt"/>
                <a:ea typeface="+mn-ea"/>
                <a:cs typeface="+mn-cs"/>
                <a:hlinkClick r:id="rId3"/>
              </a:rPr>
              <a:t>Youth Law Australia - Sexting</a:t>
            </a:r>
            <a:r>
              <a:rPr lang="en-AU" sz="1200" b="0" i="0" kern="1200" dirty="0">
                <a:solidFill>
                  <a:schemeClr val="tx1"/>
                </a:solidFill>
                <a:effectLst/>
                <a:latin typeface="+mn-lt"/>
                <a:ea typeface="+mn-ea"/>
                <a:cs typeface="+mn-cs"/>
              </a:rPr>
              <a:t> webpage (https://yla.org.au/wa/topics/internet-phones-and-technology/sexting-laws/) . This could be as a whole class, on individual devices or printed copies. </a:t>
            </a:r>
          </a:p>
          <a:p>
            <a:pPr marL="0" indent="0">
              <a:buNone/>
            </a:pPr>
            <a:endParaRPr lang="en-AU" dirty="0"/>
          </a:p>
          <a:p>
            <a:r>
              <a:rPr lang="en-AU" sz="1200" b="0" i="0" kern="1200" dirty="0">
                <a:solidFill>
                  <a:schemeClr val="tx1"/>
                </a:solidFill>
                <a:effectLst/>
                <a:latin typeface="+mn-lt"/>
                <a:ea typeface="+mn-ea"/>
                <a:cs typeface="+mn-cs"/>
              </a:rPr>
              <a:t> </a:t>
            </a:r>
            <a:r>
              <a:rPr lang="en-AU" sz="1200" b="1" i="0" kern="1200" dirty="0">
                <a:solidFill>
                  <a:schemeClr val="tx1"/>
                </a:solidFill>
                <a:effectLst/>
                <a:latin typeface="+mn-lt"/>
                <a:ea typeface="+mn-ea"/>
                <a:cs typeface="+mn-cs"/>
              </a:rPr>
              <a:t>Teaching tip: </a:t>
            </a:r>
            <a:r>
              <a:rPr lang="en-AU" sz="1200" b="0" i="0" kern="1200" dirty="0">
                <a:solidFill>
                  <a:schemeClr val="tx1"/>
                </a:solidFill>
                <a:effectLst/>
                <a:latin typeface="+mn-lt"/>
                <a:ea typeface="+mn-ea"/>
                <a:cs typeface="+mn-cs"/>
              </a:rPr>
              <a:t>Ensure that the Youth Law Australia website is set to 'Showing laws for WA’ (top right of page) so that the information displayed is accurate for WA. </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20. Say:</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"It is against the law for ANY person to take, keep or share intimate images when it involves someone under 18.  It is against the law to share or threaten to share an intimate image of a person of ANY age without their consent. No doubt there are many people - adults and young people alike - who are unaware of these laws. Why do you think not knowing this information could be very dangerous for some people?"</a:t>
            </a:r>
          </a:p>
          <a:p>
            <a:endParaRPr lang="en-AU" dirty="0">
              <a:effectLst/>
            </a:endParaRPr>
          </a:p>
          <a:p>
            <a:endParaRPr lang="en-AU" dirty="0">
              <a:effectLst/>
            </a:endParaRP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30</a:t>
            </a:fld>
            <a:endParaRPr lang="en-GB"/>
          </a:p>
        </p:txBody>
      </p:sp>
    </p:spTree>
    <p:extLst>
      <p:ext uri="{BB962C8B-B14F-4D97-AF65-F5344CB8AC3E}">
        <p14:creationId xmlns:p14="http://schemas.microsoft.com/office/powerpoint/2010/main" val="258366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Teaching tip:</a:t>
            </a:r>
            <a:r>
              <a:rPr lang="en-AU" dirty="0"/>
              <a:t> A group agreement must be established before any RSE program begins to ensure a safe learning environment. Read: </a:t>
            </a:r>
            <a:r>
              <a:rPr lang="en-AU" dirty="0">
                <a:hlinkClick r:id="rId3"/>
              </a:rPr>
              <a:t>Essential information: Establishing a group agreement</a:t>
            </a:r>
            <a:r>
              <a:rPr lang="en-AU" dirty="0"/>
              <a:t> for tips on how to create one and what to include.</a:t>
            </a:r>
          </a:p>
          <a:p>
            <a:endParaRPr lang="en-AU" dirty="0"/>
          </a:p>
          <a:p>
            <a:r>
              <a:rPr lang="en-AU" dirty="0"/>
              <a:t>1. Revise the class </a:t>
            </a:r>
            <a:r>
              <a:rPr lang="en-AU" dirty="0">
                <a:hlinkClick r:id="rId3"/>
              </a:rPr>
              <a:t>group agreement</a:t>
            </a:r>
            <a:r>
              <a:rPr lang="en-AU" dirty="0"/>
              <a:t>. </a:t>
            </a: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2</a:t>
            </a:fld>
            <a:endParaRPr lang="en-GB"/>
          </a:p>
        </p:txBody>
      </p:sp>
    </p:spTree>
    <p:extLst>
      <p:ext uri="{BB962C8B-B14F-4D97-AF65-F5344CB8AC3E}">
        <p14:creationId xmlns:p14="http://schemas.microsoft.com/office/powerpoint/2010/main" val="2185861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20.  Ask:</a:t>
            </a:r>
            <a:r>
              <a:rPr lang="en-AU" i="1" dirty="0"/>
              <a:t> </a:t>
            </a:r>
            <a:r>
              <a:rPr lang="en-AU" dirty="0"/>
              <a:t>​​​​​​​</a:t>
            </a:r>
            <a:br>
              <a:rPr lang="en-AU" dirty="0"/>
            </a:br>
            <a:endParaRPr lang="en-AU" dirty="0"/>
          </a:p>
          <a:p>
            <a:r>
              <a:rPr lang="en-AU" dirty="0">
                <a:effectLst/>
              </a:rPr>
              <a:t>"What are the legal consequences?“</a:t>
            </a:r>
          </a:p>
          <a:p>
            <a:endParaRPr lang="en-AU" dirty="0">
              <a:effectLst/>
            </a:endParaRPr>
          </a:p>
          <a:p>
            <a:r>
              <a:rPr lang="en-AU" dirty="0">
                <a:effectLst/>
              </a:rPr>
              <a:t>(</a:t>
            </a:r>
            <a:r>
              <a:rPr lang="en-AU" i="1" dirty="0">
                <a:effectLst/>
              </a:rPr>
              <a:t>If under 18, could be charged with creating/distributing child exploitation material; could be put on child sex offenders register; could impact future employment and housing options; could be fined or imprisoned; could be no legal consequences; may be completely legal; </a:t>
            </a:r>
            <a:r>
              <a:rPr lang="en-AU" i="1" dirty="0" err="1">
                <a:effectLst/>
              </a:rPr>
              <a:t>etc</a:t>
            </a:r>
            <a:r>
              <a:rPr lang="en-AU" i="1" dirty="0">
                <a:effectLst/>
              </a:rPr>
              <a:t>)</a:t>
            </a:r>
          </a:p>
          <a:p>
            <a:endParaRPr lang="en-AU" dirty="0">
              <a:effectLst/>
            </a:endParaRPr>
          </a:p>
          <a:p>
            <a:r>
              <a:rPr lang="en-AU" dirty="0">
                <a:effectLst/>
              </a:rPr>
              <a:t>"Who </a:t>
            </a:r>
            <a:r>
              <a:rPr lang="en-AU" b="1" dirty="0">
                <a:effectLst/>
              </a:rPr>
              <a:t>could</a:t>
            </a:r>
            <a:r>
              <a:rPr lang="en-AU" dirty="0">
                <a:effectLst/>
              </a:rPr>
              <a:t> get prosecuted in each of the scenarios we looked at in </a:t>
            </a:r>
            <a:r>
              <a:rPr lang="en-AU" i="1" dirty="0">
                <a:effectLst/>
              </a:rPr>
              <a:t>Too send or not to send</a:t>
            </a:r>
            <a:r>
              <a:rPr lang="en-AU" dirty="0">
                <a:effectLst/>
              </a:rPr>
              <a:t>?" </a:t>
            </a:r>
          </a:p>
          <a:p>
            <a:endParaRPr lang="en-AU" dirty="0">
              <a:effectLst/>
            </a:endParaRPr>
          </a:p>
          <a:p>
            <a:r>
              <a:rPr lang="en-AU" dirty="0">
                <a:effectLst/>
              </a:rPr>
              <a:t>(</a:t>
            </a:r>
            <a:r>
              <a:rPr lang="en-AU" i="1" dirty="0">
                <a:effectLst/>
              </a:rPr>
              <a:t>Any that involve people under 18. Any that involve harassment)</a:t>
            </a:r>
          </a:p>
          <a:p>
            <a:endParaRPr lang="en-AU" dirty="0">
              <a:effectLst/>
            </a:endParaRPr>
          </a:p>
          <a:p>
            <a:r>
              <a:rPr lang="en-AU" dirty="0">
                <a:effectLst/>
              </a:rPr>
              <a:t>"Who would get prosecuted in each of these scenarios?" </a:t>
            </a:r>
          </a:p>
          <a:p>
            <a:endParaRPr lang="en-AU" dirty="0">
              <a:effectLst/>
            </a:endParaRPr>
          </a:p>
          <a:p>
            <a:r>
              <a:rPr lang="en-AU" dirty="0">
                <a:effectLst/>
              </a:rPr>
              <a:t>(</a:t>
            </a:r>
            <a:r>
              <a:rPr lang="en-AU" i="1" dirty="0">
                <a:effectLst/>
              </a:rPr>
              <a:t>It is impossible to tell. Laws are designed to protect young people from exploitation but the laws are still written in such a way that young people can potentially be charged. The new laws place the emphasis on non-consensual sharing of images, pressure, harassment and 'sextortion' - threatening to share images)</a:t>
            </a:r>
            <a:endParaRPr lang="en-AU" dirty="0">
              <a:effectLst/>
            </a:endParaRPr>
          </a:p>
          <a:p>
            <a:endParaRPr lang="en-AU" dirty="0">
              <a:effectLst/>
            </a:endParaRPr>
          </a:p>
        </p:txBody>
      </p:sp>
      <p:sp>
        <p:nvSpPr>
          <p:cNvPr id="4" name="Slide Number Placeholder 3"/>
          <p:cNvSpPr>
            <a:spLocks noGrp="1"/>
          </p:cNvSpPr>
          <p:nvPr>
            <p:ph type="sldNum" sz="quarter" idx="10"/>
          </p:nvPr>
        </p:nvSpPr>
        <p:spPr/>
        <p:txBody>
          <a:bodyPr/>
          <a:lstStyle/>
          <a:p>
            <a:fld id="{5A81369F-FC43-4F5D-B17E-DA393756236D}" type="slidenum">
              <a:rPr lang="en-GB" smtClean="0"/>
              <a:t>31</a:t>
            </a:fld>
            <a:endParaRPr lang="en-GB"/>
          </a:p>
        </p:txBody>
      </p:sp>
    </p:spTree>
    <p:extLst>
      <p:ext uri="{BB962C8B-B14F-4D97-AF65-F5344CB8AC3E}">
        <p14:creationId xmlns:p14="http://schemas.microsoft.com/office/powerpoint/2010/main" val="4294544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21.  View </a:t>
            </a:r>
            <a:r>
              <a:rPr lang="en-AU" dirty="0" err="1"/>
              <a:t>eSafety</a:t>
            </a:r>
            <a:r>
              <a:rPr lang="en-AU" dirty="0"/>
              <a:t> image-based abuse video - https://www.youtube.com/watch?v=WcFpaeuQ81I (2min 30sec).</a:t>
            </a:r>
          </a:p>
          <a:p>
            <a:pPr marL="0" indent="0">
              <a:buNone/>
            </a:pPr>
            <a:endParaRPr lang="en-AU" dirty="0"/>
          </a:p>
          <a:p>
            <a:endParaRPr lang="en-AU" dirty="0">
              <a:effectLst/>
            </a:endParaRPr>
          </a:p>
          <a:p>
            <a:endParaRPr lang="en-AU" dirty="0">
              <a:effectLst/>
            </a:endParaRP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32</a:t>
            </a:fld>
            <a:endParaRPr lang="en-GB"/>
          </a:p>
        </p:txBody>
      </p:sp>
    </p:spTree>
    <p:extLst>
      <p:ext uri="{BB962C8B-B14F-4D97-AF65-F5344CB8AC3E}">
        <p14:creationId xmlns:p14="http://schemas.microsoft.com/office/powerpoint/2010/main" val="2751913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i="1" dirty="0"/>
              <a:t>22.  </a:t>
            </a:r>
            <a:r>
              <a:rPr lang="en-AU" dirty="0"/>
              <a:t>Ask:</a:t>
            </a:r>
          </a:p>
          <a:p>
            <a:pPr marL="0" indent="0">
              <a:buNone/>
            </a:pPr>
            <a:endParaRPr lang="en-AU" dirty="0"/>
          </a:p>
          <a:p>
            <a:r>
              <a:rPr lang="en-AU" dirty="0">
                <a:effectLst/>
              </a:rPr>
              <a:t>"Where can a young person go for help in these situations? What can they do?“</a:t>
            </a:r>
          </a:p>
          <a:p>
            <a:endParaRPr lang="en-AU" dirty="0">
              <a:effectLst/>
            </a:endParaRPr>
          </a:p>
          <a:p>
            <a:r>
              <a:rPr lang="en-AU" dirty="0">
                <a:effectLst/>
              </a:rPr>
              <a:t>(</a:t>
            </a:r>
            <a:r>
              <a:rPr lang="en-AU" i="1" dirty="0">
                <a:effectLst/>
              </a:rPr>
              <a:t>Tell a trusted adult, block the person on social media, report it on the </a:t>
            </a:r>
            <a:r>
              <a:rPr lang="en-AU" i="1" dirty="0" err="1">
                <a:effectLst/>
              </a:rPr>
              <a:t>eSafety</a:t>
            </a:r>
            <a:r>
              <a:rPr lang="en-AU" i="1" dirty="0">
                <a:effectLst/>
              </a:rPr>
              <a:t> site, contact Headspace, </a:t>
            </a:r>
            <a:r>
              <a:rPr lang="en-AU" i="1" dirty="0" err="1">
                <a:effectLst/>
              </a:rPr>
              <a:t>Kidshelpline</a:t>
            </a:r>
            <a:r>
              <a:rPr lang="en-AU" i="1" dirty="0">
                <a:effectLst/>
              </a:rPr>
              <a:t>, a school counsellor).</a:t>
            </a:r>
            <a:endParaRPr lang="en-AU" dirty="0">
              <a:effectLst/>
            </a:endParaRPr>
          </a:p>
          <a:p>
            <a:endParaRPr lang="en-AU" dirty="0">
              <a:effectLst/>
            </a:endParaRP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33</a:t>
            </a:fld>
            <a:endParaRPr lang="en-GB"/>
          </a:p>
        </p:txBody>
      </p:sp>
    </p:spTree>
    <p:extLst>
      <p:ext uri="{BB962C8B-B14F-4D97-AF65-F5344CB8AC3E}">
        <p14:creationId xmlns:p14="http://schemas.microsoft.com/office/powerpoint/2010/main" val="1899212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t>23.  Show students the </a:t>
            </a:r>
            <a:r>
              <a:rPr lang="en-AU" dirty="0" err="1">
                <a:hlinkClick r:id="rId3"/>
              </a:rPr>
              <a:t>eSafety</a:t>
            </a:r>
            <a:r>
              <a:rPr lang="en-AU" dirty="0">
                <a:hlinkClick r:id="rId3"/>
              </a:rPr>
              <a:t> Commissioner website</a:t>
            </a:r>
            <a:r>
              <a:rPr lang="en-AU" dirty="0"/>
              <a:t> and go through the steps of 'What to do?’ </a:t>
            </a: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34</a:t>
            </a:fld>
            <a:endParaRPr lang="en-GB"/>
          </a:p>
        </p:txBody>
      </p:sp>
    </p:spTree>
    <p:extLst>
      <p:ext uri="{BB962C8B-B14F-4D97-AF65-F5344CB8AC3E}">
        <p14:creationId xmlns:p14="http://schemas.microsoft.com/office/powerpoint/2010/main" val="3568414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24.  Ask:</a:t>
            </a:r>
          </a:p>
          <a:p>
            <a:endParaRPr lang="en-AU" dirty="0"/>
          </a:p>
          <a:p>
            <a:r>
              <a:rPr lang="en-AU" dirty="0">
                <a:effectLst/>
              </a:rPr>
              <a:t>"What strategies have you seen in this process that you might recommend to a friend who was in a similar situation?“</a:t>
            </a:r>
          </a:p>
          <a:p>
            <a:endParaRPr lang="en-AU" dirty="0">
              <a:effectLst/>
            </a:endParaRPr>
          </a:p>
          <a:p>
            <a:r>
              <a:rPr lang="en-AU" dirty="0">
                <a:effectLst/>
              </a:rPr>
              <a:t> </a:t>
            </a:r>
            <a:r>
              <a:rPr lang="en-AU" b="1" dirty="0">
                <a:effectLst/>
              </a:rPr>
              <a:t>Teaching tip: </a:t>
            </a:r>
            <a:r>
              <a:rPr lang="en-AU" dirty="0">
                <a:effectLst/>
              </a:rPr>
              <a:t>It is important to keep questions 'a step removed'. Asking students what they would recommend to a friend allows them to think of useful strategies for themselves without having to say, 'I would do this' which could make them feel vulnerable and/or potentially disclose personal information. </a:t>
            </a: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35</a:t>
            </a:fld>
            <a:endParaRPr lang="en-GB"/>
          </a:p>
        </p:txBody>
      </p:sp>
    </p:spTree>
    <p:extLst>
      <p:ext uri="{BB962C8B-B14F-4D97-AF65-F5344CB8AC3E}">
        <p14:creationId xmlns:p14="http://schemas.microsoft.com/office/powerpoint/2010/main" val="1968393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25.  Ask students to share with another person:</a:t>
            </a:r>
          </a:p>
          <a:p>
            <a:endParaRPr lang="en-AU" dirty="0"/>
          </a:p>
          <a:p>
            <a:r>
              <a:rPr lang="en-AU" dirty="0">
                <a:effectLst/>
              </a:rPr>
              <a:t>"What is the most important thing you have learnt from doing this work on sexting? </a:t>
            </a:r>
          </a:p>
          <a:p>
            <a:endParaRPr lang="en-AU" dirty="0">
              <a:effectLst/>
            </a:endParaRPr>
          </a:p>
          <a:p>
            <a:r>
              <a:rPr lang="en-AU" dirty="0">
                <a:effectLst/>
              </a:rPr>
              <a:t>Who will you share this information with?"</a:t>
            </a: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36</a:t>
            </a:fld>
            <a:endParaRPr lang="en-GB"/>
          </a:p>
        </p:txBody>
      </p:sp>
    </p:spTree>
    <p:extLst>
      <p:ext uri="{BB962C8B-B14F-4D97-AF65-F5344CB8AC3E}">
        <p14:creationId xmlns:p14="http://schemas.microsoft.com/office/powerpoint/2010/main" val="4255108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25"/>
            </a:pPr>
            <a:r>
              <a:rPr lang="en-AU" dirty="0"/>
              <a:t>Remind students of the take home messages:</a:t>
            </a:r>
          </a:p>
          <a:p>
            <a:pPr marL="0" indent="0">
              <a:buNone/>
            </a:pPr>
            <a:endParaRPr lang="en-AU" dirty="0"/>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Unwanted sexting is disrespectful, harassment and against the law.</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Sharing, or threatening to share, another person's sext/nude without their consent is image-based abuse and is against the law. </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There are actions that can be taken and support available if you receive an inappropriate text messages and/or pictures or if your pictures are shared without your consent.</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Sending sexts/nudes can have emotional, social, ethical and legal consequences.</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It is easy to lose control over who sees a sext/nude.</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It is important to think about potential consequences when making decisions about sexting. </a:t>
            </a: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37</a:t>
            </a:fld>
            <a:endParaRPr lang="en-GB"/>
          </a:p>
        </p:txBody>
      </p:sp>
    </p:spTree>
    <p:extLst>
      <p:ext uri="{BB962C8B-B14F-4D97-AF65-F5344CB8AC3E}">
        <p14:creationId xmlns:p14="http://schemas.microsoft.com/office/powerpoint/2010/main" val="402316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2. Trigger warning</a:t>
            </a:r>
            <a:r>
              <a:rPr lang="en-AU" b="1" dirty="0"/>
              <a:t> </a:t>
            </a:r>
          </a:p>
          <a:p>
            <a:endParaRPr lang="en-AU" b="1" dirty="0"/>
          </a:p>
          <a:p>
            <a:r>
              <a:rPr lang="en-AU" dirty="0"/>
              <a:t>Say:</a:t>
            </a:r>
          </a:p>
          <a:p>
            <a:r>
              <a:rPr lang="en-AU" dirty="0"/>
              <a:t>"This lesson covers topics that some students may find distressing. Please let me know if you feel you need to take a break."</a:t>
            </a: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3</a:t>
            </a:fld>
            <a:endParaRPr lang="en-GB"/>
          </a:p>
        </p:txBody>
      </p:sp>
    </p:spTree>
    <p:extLst>
      <p:ext uri="{BB962C8B-B14F-4D97-AF65-F5344CB8AC3E}">
        <p14:creationId xmlns:p14="http://schemas.microsoft.com/office/powerpoint/2010/main" val="371737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3"/>
            </a:pPr>
            <a:r>
              <a:rPr lang="en-AU" dirty="0"/>
              <a:t>Ask students what they understand by the term 'sexting'?</a:t>
            </a:r>
          </a:p>
          <a:p>
            <a:pPr marL="0" indent="0">
              <a:buNone/>
            </a:pPr>
            <a:endParaRPr lang="en-AU" dirty="0"/>
          </a:p>
          <a:p>
            <a:pPr marL="228600" indent="-228600">
              <a:buAutoNum type="arabicPeriod" startAt="4"/>
            </a:pPr>
            <a:r>
              <a:rPr lang="en-AU" dirty="0"/>
              <a:t>Take answers from volunteers. </a:t>
            </a:r>
          </a:p>
          <a:p>
            <a:pPr marL="228600" indent="-228600">
              <a:buAutoNum type="arabicPeriod" startAt="4"/>
            </a:pPr>
            <a:endParaRPr lang="en-AU" dirty="0"/>
          </a:p>
          <a:p>
            <a:r>
              <a:rPr lang="en-AU" b="1" dirty="0"/>
              <a:t>Teaching tip: </a:t>
            </a:r>
            <a:r>
              <a:rPr lang="en-AU" dirty="0"/>
              <a:t>Students need to feel safe and supported in lessons on sensitive topics such as this. They need to know that they will never be called upon to answer questions and that you will only ever ask for volunteers for contributions.</a:t>
            </a: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4</a:t>
            </a:fld>
            <a:endParaRPr lang="en-GB"/>
          </a:p>
        </p:txBody>
      </p:sp>
    </p:spTree>
    <p:extLst>
      <p:ext uri="{BB962C8B-B14F-4D97-AF65-F5344CB8AC3E}">
        <p14:creationId xmlns:p14="http://schemas.microsoft.com/office/powerpoint/2010/main" val="425510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5.  Say:</a:t>
            </a:r>
          </a:p>
          <a:p>
            <a:endParaRPr lang="en-AU" dirty="0"/>
          </a:p>
          <a:p>
            <a:r>
              <a:rPr lang="en-AU" dirty="0"/>
              <a:t>"'Sexting' is the sending of nude, semi-naked, provocative or sexual photos, messages or videos using a mobile phone or the internet. These are sometimes know as 'sexy pics' or '</a:t>
            </a:r>
            <a:r>
              <a:rPr lang="en-AU" dirty="0" err="1"/>
              <a:t>noodz</a:t>
            </a:r>
            <a:r>
              <a:rPr lang="en-AU" dirty="0"/>
              <a:t>' or some of the words that you have already said. They are also known in legal terms as sexually explicit images or messages, or intimate images."</a:t>
            </a: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5</a:t>
            </a:fld>
            <a:endParaRPr lang="en-GB"/>
          </a:p>
        </p:txBody>
      </p:sp>
    </p:spTree>
    <p:extLst>
      <p:ext uri="{BB962C8B-B14F-4D97-AF65-F5344CB8AC3E}">
        <p14:creationId xmlns:p14="http://schemas.microsoft.com/office/powerpoint/2010/main" val="29518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6.  Teaching strategy: </a:t>
            </a:r>
            <a:r>
              <a:rPr lang="en-AU" dirty="0">
                <a:hlinkClick r:id="rId3"/>
              </a:rPr>
              <a:t>Thumbs up/down quiz</a:t>
            </a:r>
            <a:r>
              <a:rPr lang="en-AU" dirty="0"/>
              <a:t>. Ask students to indicate their answers:</a:t>
            </a:r>
          </a:p>
          <a:p>
            <a:pPr marL="0" indent="0">
              <a:buNone/>
            </a:pPr>
            <a:endParaRPr lang="en-AU" dirty="0"/>
          </a:p>
          <a:p>
            <a:pPr lvl="1"/>
            <a:r>
              <a:rPr lang="en-AU" dirty="0"/>
              <a:t>thumbs up = legal</a:t>
            </a:r>
          </a:p>
          <a:p>
            <a:pPr lvl="1"/>
            <a:r>
              <a:rPr lang="en-AU" dirty="0"/>
              <a:t>thumbs down = illegal</a:t>
            </a:r>
          </a:p>
          <a:p>
            <a:pPr lvl="1"/>
            <a:r>
              <a:rPr lang="en-AU" dirty="0"/>
              <a:t>thumbs sideways = not sure.</a:t>
            </a:r>
          </a:p>
          <a:p>
            <a:pPr marL="0" indent="0">
              <a:buNone/>
            </a:pPr>
            <a:endParaRPr lang="en-AU" dirty="0"/>
          </a:p>
          <a:p>
            <a:pPr marL="0" indent="0">
              <a:buNone/>
            </a:pPr>
            <a:r>
              <a:rPr lang="en-AU" dirty="0"/>
              <a:t>7.</a:t>
            </a:r>
            <a:r>
              <a:rPr lang="en-AU" baseline="0" dirty="0"/>
              <a:t> </a:t>
            </a:r>
            <a:r>
              <a:rPr lang="en-AU" dirty="0"/>
              <a:t>Read and display the following scenarios on the board </a:t>
            </a:r>
            <a:r>
              <a:rPr lang="en-AU" dirty="0">
                <a:effectLst/>
              </a:rPr>
              <a:t>(See To send or not to </a:t>
            </a:r>
            <a:r>
              <a:rPr lang="en-AU" dirty="0" err="1">
                <a:effectLst/>
              </a:rPr>
              <a:t>send_teacher</a:t>
            </a:r>
            <a:r>
              <a:rPr lang="en-AU" dirty="0">
                <a:effectLst/>
              </a:rPr>
              <a:t> PP resource).</a:t>
            </a:r>
            <a:r>
              <a:rPr lang="en-AU" dirty="0"/>
              <a:t> </a:t>
            </a:r>
          </a:p>
          <a:p>
            <a:pPr marL="0" indent="0">
              <a:buNone/>
            </a:pPr>
            <a:endParaRPr lang="en-AU" dirty="0"/>
          </a:p>
          <a:p>
            <a:r>
              <a:rPr lang="en-AU" b="1" dirty="0"/>
              <a:t>Teaching tip: </a:t>
            </a:r>
            <a:r>
              <a:rPr lang="en-AU" dirty="0"/>
              <a:t>The language in the following scenarios is deliberately non-gendered in order to avoid gender stereotyping who sends/shares images and to be inclusive of gender and sexual diversity. Students can make their own decisions about the gender of the individuals in the scenarios. See </a:t>
            </a:r>
            <a:r>
              <a:rPr lang="en-AU" dirty="0">
                <a:hlinkClick r:id="rId4"/>
              </a:rPr>
              <a:t>Inclusive Education WA's Using pronouns</a:t>
            </a:r>
            <a:r>
              <a:rPr lang="en-AU" dirty="0"/>
              <a:t> for more information. </a:t>
            </a:r>
          </a:p>
        </p:txBody>
      </p:sp>
      <p:sp>
        <p:nvSpPr>
          <p:cNvPr id="4" name="Slide Number Placeholder 3"/>
          <p:cNvSpPr>
            <a:spLocks noGrp="1"/>
          </p:cNvSpPr>
          <p:nvPr>
            <p:ph type="sldNum" sz="quarter" idx="10"/>
          </p:nvPr>
        </p:nvSpPr>
        <p:spPr/>
        <p:txBody>
          <a:bodyPr/>
          <a:lstStyle/>
          <a:p>
            <a:fld id="{5A81369F-FC43-4F5D-B17E-DA393756236D}" type="slidenum">
              <a:rPr lang="en-GB" smtClean="0"/>
              <a:t>6</a:t>
            </a:fld>
            <a:endParaRPr lang="en-GB"/>
          </a:p>
        </p:txBody>
      </p:sp>
    </p:spTree>
    <p:extLst>
      <p:ext uri="{BB962C8B-B14F-4D97-AF65-F5344CB8AC3E}">
        <p14:creationId xmlns:p14="http://schemas.microsoft.com/office/powerpoint/2010/main" val="177189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hlinkClick r:id="rId3"/>
              </a:rPr>
              <a:t>Guidelines for the Use of Social Media - The Department of Education</a:t>
            </a:r>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16</a:t>
            </a:fld>
            <a:endParaRPr lang="en-GB"/>
          </a:p>
        </p:txBody>
      </p:sp>
    </p:spTree>
    <p:extLst>
      <p:ext uri="{BB962C8B-B14F-4D97-AF65-F5344CB8AC3E}">
        <p14:creationId xmlns:p14="http://schemas.microsoft.com/office/powerpoint/2010/main" val="3217129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8.</a:t>
            </a:r>
            <a:r>
              <a:rPr lang="en-AU" baseline="0" dirty="0"/>
              <a:t>  </a:t>
            </a:r>
            <a:r>
              <a:rPr lang="en-AU" dirty="0"/>
              <a:t>Watch </a:t>
            </a:r>
            <a:r>
              <a:rPr lang="en-AU" dirty="0">
                <a:hlinkClick r:id="rId3"/>
              </a:rPr>
              <a:t>Laugh and learn - sexting</a:t>
            </a:r>
            <a:r>
              <a:rPr lang="en-AU" dirty="0"/>
              <a:t> (2min 12sec). </a:t>
            </a:r>
          </a:p>
          <a:p>
            <a:pPr marL="0" indent="0">
              <a:buNone/>
            </a:pPr>
            <a:endParaRPr lang="en-AU" b="0" dirty="0"/>
          </a:p>
          <a:p>
            <a:pPr marL="0" indent="0">
              <a:buNone/>
            </a:pPr>
            <a:r>
              <a:rPr lang="en-AU" b="1" dirty="0"/>
              <a:t>Teaching tip:</a:t>
            </a:r>
            <a:r>
              <a:rPr lang="en-AU" dirty="0"/>
              <a:t> </a:t>
            </a:r>
            <a:r>
              <a:rPr lang="en-AU" dirty="0" err="1"/>
              <a:t>CaLD</a:t>
            </a:r>
            <a:r>
              <a:rPr lang="en-AU" dirty="0"/>
              <a:t> students and students with special needs could potentially be confused between pimple popping and sexting. It is important for teachers to decide the suitability of this content for their students and to address any misconceptions that may arise.</a:t>
            </a:r>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19</a:t>
            </a:fld>
            <a:endParaRPr lang="en-GB"/>
          </a:p>
        </p:txBody>
      </p:sp>
    </p:spTree>
    <p:extLst>
      <p:ext uri="{BB962C8B-B14F-4D97-AF65-F5344CB8AC3E}">
        <p14:creationId xmlns:p14="http://schemas.microsoft.com/office/powerpoint/2010/main" val="277202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9.</a:t>
            </a:r>
            <a:r>
              <a:rPr lang="en-AU" baseline="0" dirty="0"/>
              <a:t> </a:t>
            </a:r>
            <a:r>
              <a:rPr lang="en-AU" dirty="0"/>
              <a:t> Ask:</a:t>
            </a:r>
          </a:p>
          <a:p>
            <a:endParaRPr lang="en-AU" dirty="0"/>
          </a:p>
          <a:p>
            <a:r>
              <a:rPr lang="en-AU" dirty="0"/>
              <a:t>“What are some of the key messages from the video?”</a:t>
            </a:r>
          </a:p>
          <a:p>
            <a:endParaRPr lang="en-AU" dirty="0"/>
          </a:p>
          <a:p>
            <a:r>
              <a:rPr lang="en-AU" dirty="0"/>
              <a:t>(</a:t>
            </a:r>
            <a:r>
              <a:rPr lang="en-AU" i="1" dirty="0"/>
              <a:t>Non-consensual sexting is be disrespectful, harassment and against the law; issues can follow you the rest of your life - whether you send, receive or share an intimate picture; it is easy to lose control over who can see an image once it is sent; there are things you can do if you receive an unwanted sext</a:t>
            </a:r>
            <a:r>
              <a:rPr lang="en-AU" dirty="0"/>
              <a:t>.)</a:t>
            </a:r>
          </a:p>
          <a:p>
            <a:endParaRPr lang="en-GB" dirty="0"/>
          </a:p>
        </p:txBody>
      </p:sp>
      <p:sp>
        <p:nvSpPr>
          <p:cNvPr id="4" name="Slide Number Placeholder 3"/>
          <p:cNvSpPr>
            <a:spLocks noGrp="1"/>
          </p:cNvSpPr>
          <p:nvPr>
            <p:ph type="sldNum" sz="quarter" idx="10"/>
          </p:nvPr>
        </p:nvSpPr>
        <p:spPr/>
        <p:txBody>
          <a:bodyPr/>
          <a:lstStyle/>
          <a:p>
            <a:fld id="{5A81369F-FC43-4F5D-B17E-DA393756236D}" type="slidenum">
              <a:rPr lang="en-GB" smtClean="0"/>
              <a:t>20</a:t>
            </a:fld>
            <a:endParaRPr lang="en-GB"/>
          </a:p>
        </p:txBody>
      </p:sp>
    </p:spTree>
    <p:extLst>
      <p:ext uri="{BB962C8B-B14F-4D97-AF65-F5344CB8AC3E}">
        <p14:creationId xmlns:p14="http://schemas.microsoft.com/office/powerpoint/2010/main" val="189921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0A4C45D-BD04-433B-81C4-04BAAC40EE29}"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7EE82-13BF-4618-BA7D-315686F57729}" type="slidenum">
              <a:rPr lang="en-GB" smtClean="0"/>
              <a:t>‹#›</a:t>
            </a:fld>
            <a:endParaRPr lang="en-GB"/>
          </a:p>
        </p:txBody>
      </p:sp>
    </p:spTree>
    <p:extLst>
      <p:ext uri="{BB962C8B-B14F-4D97-AF65-F5344CB8AC3E}">
        <p14:creationId xmlns:p14="http://schemas.microsoft.com/office/powerpoint/2010/main" val="301531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A4C45D-BD04-433B-81C4-04BAAC40EE29}"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7EE82-13BF-4618-BA7D-315686F57729}" type="slidenum">
              <a:rPr lang="en-GB" smtClean="0"/>
              <a:t>‹#›</a:t>
            </a:fld>
            <a:endParaRPr lang="en-GB"/>
          </a:p>
        </p:txBody>
      </p:sp>
    </p:spTree>
    <p:extLst>
      <p:ext uri="{BB962C8B-B14F-4D97-AF65-F5344CB8AC3E}">
        <p14:creationId xmlns:p14="http://schemas.microsoft.com/office/powerpoint/2010/main" val="4125018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A4C45D-BD04-433B-81C4-04BAAC40EE29}"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7EE82-13BF-4618-BA7D-315686F57729}" type="slidenum">
              <a:rPr lang="en-GB" smtClean="0"/>
              <a:t>‹#›</a:t>
            </a:fld>
            <a:endParaRPr lang="en-GB"/>
          </a:p>
        </p:txBody>
      </p:sp>
    </p:spTree>
    <p:extLst>
      <p:ext uri="{BB962C8B-B14F-4D97-AF65-F5344CB8AC3E}">
        <p14:creationId xmlns:p14="http://schemas.microsoft.com/office/powerpoint/2010/main" val="4309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A4C45D-BD04-433B-81C4-04BAAC40EE29}"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7EE82-13BF-4618-BA7D-315686F57729}" type="slidenum">
              <a:rPr lang="en-GB" smtClean="0"/>
              <a:t>‹#›</a:t>
            </a:fld>
            <a:endParaRPr lang="en-GB"/>
          </a:p>
        </p:txBody>
      </p:sp>
    </p:spTree>
    <p:extLst>
      <p:ext uri="{BB962C8B-B14F-4D97-AF65-F5344CB8AC3E}">
        <p14:creationId xmlns:p14="http://schemas.microsoft.com/office/powerpoint/2010/main" val="339746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A4C45D-BD04-433B-81C4-04BAAC40EE29}" type="datetimeFigureOut">
              <a:rPr lang="en-GB" smtClean="0"/>
              <a:t>15/03/2023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67EE82-13BF-4618-BA7D-315686F57729}" type="slidenum">
              <a:rPr lang="en-GB" smtClean="0"/>
              <a:t>‹#›</a:t>
            </a:fld>
            <a:endParaRPr lang="en-GB"/>
          </a:p>
        </p:txBody>
      </p:sp>
    </p:spTree>
    <p:extLst>
      <p:ext uri="{BB962C8B-B14F-4D97-AF65-F5344CB8AC3E}">
        <p14:creationId xmlns:p14="http://schemas.microsoft.com/office/powerpoint/2010/main" val="395790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0A4C45D-BD04-433B-81C4-04BAAC40EE29}"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7EE82-13BF-4618-BA7D-315686F57729}" type="slidenum">
              <a:rPr lang="en-GB" smtClean="0"/>
              <a:t>‹#›</a:t>
            </a:fld>
            <a:endParaRPr lang="en-GB"/>
          </a:p>
        </p:txBody>
      </p:sp>
    </p:spTree>
    <p:extLst>
      <p:ext uri="{BB962C8B-B14F-4D97-AF65-F5344CB8AC3E}">
        <p14:creationId xmlns:p14="http://schemas.microsoft.com/office/powerpoint/2010/main" val="169792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A4C45D-BD04-433B-81C4-04BAAC40EE29}" type="datetimeFigureOut">
              <a:rPr lang="en-GB" smtClean="0"/>
              <a:t>15/03/2023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67EE82-13BF-4618-BA7D-315686F57729}" type="slidenum">
              <a:rPr lang="en-GB" smtClean="0"/>
              <a:t>‹#›</a:t>
            </a:fld>
            <a:endParaRPr lang="en-GB"/>
          </a:p>
        </p:txBody>
      </p:sp>
    </p:spTree>
    <p:extLst>
      <p:ext uri="{BB962C8B-B14F-4D97-AF65-F5344CB8AC3E}">
        <p14:creationId xmlns:p14="http://schemas.microsoft.com/office/powerpoint/2010/main" val="202064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0A4C45D-BD04-433B-81C4-04BAAC40EE29}" type="datetimeFigureOut">
              <a:rPr lang="en-GB" smtClean="0"/>
              <a:t>15/03/2023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67EE82-13BF-4618-BA7D-315686F57729}" type="slidenum">
              <a:rPr lang="en-GB" smtClean="0"/>
              <a:t>‹#›</a:t>
            </a:fld>
            <a:endParaRPr lang="en-GB"/>
          </a:p>
        </p:txBody>
      </p:sp>
    </p:spTree>
    <p:extLst>
      <p:ext uri="{BB962C8B-B14F-4D97-AF65-F5344CB8AC3E}">
        <p14:creationId xmlns:p14="http://schemas.microsoft.com/office/powerpoint/2010/main" val="160736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4C45D-BD04-433B-81C4-04BAAC40EE29}" type="datetimeFigureOut">
              <a:rPr lang="en-GB" smtClean="0"/>
              <a:t>15/03/2023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67EE82-13BF-4618-BA7D-315686F57729}" type="slidenum">
              <a:rPr lang="en-GB" smtClean="0"/>
              <a:t>‹#›</a:t>
            </a:fld>
            <a:endParaRPr lang="en-GB"/>
          </a:p>
        </p:txBody>
      </p:sp>
    </p:spTree>
    <p:extLst>
      <p:ext uri="{BB962C8B-B14F-4D97-AF65-F5344CB8AC3E}">
        <p14:creationId xmlns:p14="http://schemas.microsoft.com/office/powerpoint/2010/main" val="292081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A4C45D-BD04-433B-81C4-04BAAC40EE29}"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7EE82-13BF-4618-BA7D-315686F57729}" type="slidenum">
              <a:rPr lang="en-GB" smtClean="0"/>
              <a:t>‹#›</a:t>
            </a:fld>
            <a:endParaRPr lang="en-GB"/>
          </a:p>
        </p:txBody>
      </p:sp>
    </p:spTree>
    <p:extLst>
      <p:ext uri="{BB962C8B-B14F-4D97-AF65-F5344CB8AC3E}">
        <p14:creationId xmlns:p14="http://schemas.microsoft.com/office/powerpoint/2010/main" val="389661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A4C45D-BD04-433B-81C4-04BAAC40EE29}" type="datetimeFigureOut">
              <a:rPr lang="en-GB" smtClean="0"/>
              <a:t>15/03/2023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67EE82-13BF-4618-BA7D-315686F57729}" type="slidenum">
              <a:rPr lang="en-GB" smtClean="0"/>
              <a:t>‹#›</a:t>
            </a:fld>
            <a:endParaRPr lang="en-GB"/>
          </a:p>
        </p:txBody>
      </p:sp>
    </p:spTree>
    <p:extLst>
      <p:ext uri="{BB962C8B-B14F-4D97-AF65-F5344CB8AC3E}">
        <p14:creationId xmlns:p14="http://schemas.microsoft.com/office/powerpoint/2010/main" val="803916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4C45D-BD04-433B-81C4-04BAAC40EE29}" type="datetimeFigureOut">
              <a:rPr lang="en-GB" smtClean="0"/>
              <a:t>15/03/2023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7EE82-13BF-4618-BA7D-315686F57729}" type="slidenum">
              <a:rPr lang="en-GB" smtClean="0"/>
              <a:t>‹#›</a:t>
            </a:fld>
            <a:endParaRPr lang="en-GB"/>
          </a:p>
        </p:txBody>
      </p:sp>
    </p:spTree>
    <p:extLst>
      <p:ext uri="{BB962C8B-B14F-4D97-AF65-F5344CB8AC3E}">
        <p14:creationId xmlns:p14="http://schemas.microsoft.com/office/powerpoint/2010/main" val="196511088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aaMr7y8pcmY"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yla.org.au/wa/topics/internet-phones-and-technology/sexting-law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WcFpaeuQ81I"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hyperlink" Target="http://www.esafety.gov.au/key-issues/staying-safe/sending-nudes-sexting" TargetMode="External"/><Relationship Id="rId9"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99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9" name="Rectangle 8"/>
          <p:cNvSpPr/>
          <p:nvPr/>
        </p:nvSpPr>
        <p:spPr>
          <a:xfrm>
            <a:off x="971600" y="980728"/>
            <a:ext cx="7272808" cy="4824536"/>
          </a:xfrm>
          <a:prstGeom prst="rect">
            <a:avLst/>
          </a:prstGeom>
          <a:solidFill>
            <a:schemeClr val="tx1"/>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W:\Public Health\CDCD\CDCD\Sexual\Websites\Website images\GDHR website images\logos\Colou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768" y="1419045"/>
            <a:ext cx="5567710" cy="25985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7704" y="4293096"/>
            <a:ext cx="5112568" cy="954107"/>
          </a:xfrm>
          <a:prstGeom prst="rect">
            <a:avLst/>
          </a:prstGeom>
          <a:solidFill>
            <a:schemeClr val="tx1"/>
          </a:solidFill>
          <a:ln>
            <a:noFill/>
          </a:ln>
        </p:spPr>
        <p:txBody>
          <a:bodyPr wrap="square" rtlCol="0">
            <a:spAutoFit/>
          </a:bodyPr>
          <a:lstStyle/>
          <a:p>
            <a:pPr algn="ctr"/>
            <a:r>
              <a:rPr lang="en-AU" sz="2800" dirty="0">
                <a:solidFill>
                  <a:schemeClr val="bg2"/>
                </a:solidFill>
                <a:latin typeface="Arial" panose="020B0604020202020204" pitchFamily="34" charset="0"/>
                <a:cs typeface="Arial" panose="020B0604020202020204" pitchFamily="34" charset="0"/>
              </a:rPr>
              <a:t>Year 8, 9 or 10</a:t>
            </a:r>
          </a:p>
          <a:p>
            <a:pPr algn="ctr"/>
            <a:r>
              <a:rPr lang="en-AU" sz="2800" dirty="0">
                <a:solidFill>
                  <a:schemeClr val="bg2"/>
                </a:solidFill>
                <a:latin typeface="Arial" panose="020B0604020202020204" pitchFamily="34" charset="0"/>
                <a:cs typeface="Arial" panose="020B0604020202020204" pitchFamily="34" charset="0"/>
              </a:rPr>
              <a:t>Sexting: To send or not to send</a:t>
            </a:r>
            <a:endParaRPr lang="en-GB" sz="2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744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27" y="4077072"/>
            <a:ext cx="8229600" cy="1143000"/>
          </a:xfrm>
        </p:spPr>
        <p:txBody>
          <a:bodyPr>
            <a:normAutofit fontScale="90000"/>
          </a:bodyPr>
          <a:lstStyle/>
          <a:p>
            <a:r>
              <a:rPr lang="en-AU" dirty="0"/>
              <a:t>Legal </a:t>
            </a:r>
            <a:br>
              <a:rPr lang="en-AU" dirty="0"/>
            </a:br>
            <a:r>
              <a:rPr lang="en-AU" dirty="0"/>
              <a:t>(if consensual)</a:t>
            </a:r>
            <a:endParaRPr lang="en-GB" dirty="0"/>
          </a:p>
        </p:txBody>
      </p:sp>
      <p:pic>
        <p:nvPicPr>
          <p:cNvPr id="3" name="Picture 2" descr="W:\Public Health\CDCD\CDCD\Sexual\Schools and Parents\Resources\Pictures\istock images\thumbs up and dow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2010"/>
          <a:stretch/>
        </p:blipFill>
        <p:spPr bwMode="auto">
          <a:xfrm>
            <a:off x="3275856" y="524080"/>
            <a:ext cx="262174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36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860" y="1844824"/>
            <a:ext cx="8229600" cy="1143000"/>
          </a:xfrm>
        </p:spPr>
        <p:txBody>
          <a:bodyPr>
            <a:noAutofit/>
          </a:bodyPr>
          <a:lstStyle/>
          <a:p>
            <a:r>
              <a:rPr lang="en-AU" sz="6600" dirty="0"/>
              <a:t>An 16 year old consensually sends a nude to their 16 year old partner.</a:t>
            </a:r>
            <a:endParaRPr lang="en-GB" sz="6600" dirty="0"/>
          </a:p>
        </p:txBody>
      </p:sp>
      <p:sp>
        <p:nvSpPr>
          <p:cNvPr id="8" name="Title 1"/>
          <p:cNvSpPr txBox="1">
            <a:spLocks/>
          </p:cNvSpPr>
          <p:nvPr/>
        </p:nvSpPr>
        <p:spPr>
          <a:xfrm>
            <a:off x="506379" y="518236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legal                                         illegal</a:t>
            </a:r>
            <a:endParaRPr lang="en-GB" dirty="0"/>
          </a:p>
        </p:txBody>
      </p:sp>
      <p:pic>
        <p:nvPicPr>
          <p:cNvPr id="9" name="Picture 8" descr="W:\Public Health\CDCD\CDCD\Sexual\Schools and Parents\Resources\Pictures\istock images\thumbs up and dow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653136"/>
            <a:ext cx="4338317"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17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27" y="4077072"/>
            <a:ext cx="8229600" cy="1143000"/>
          </a:xfrm>
        </p:spPr>
        <p:txBody>
          <a:bodyPr>
            <a:normAutofit fontScale="90000"/>
          </a:bodyPr>
          <a:lstStyle/>
          <a:p>
            <a:r>
              <a:rPr lang="en-AU" dirty="0"/>
              <a:t>Illegal </a:t>
            </a:r>
            <a:br>
              <a:rPr lang="en-AU" dirty="0"/>
            </a:br>
            <a:r>
              <a:rPr lang="en-AU" sz="2700" i="1" dirty="0"/>
              <a:t>Despite being of legal age to have sex, and legal under WA laws, this is illegal under federal laws which override state laws. </a:t>
            </a:r>
            <a:br>
              <a:rPr lang="en-AU" sz="2700" i="1" dirty="0"/>
            </a:br>
            <a:br>
              <a:rPr lang="en-AU" sz="2700" i="1" dirty="0"/>
            </a:br>
            <a:r>
              <a:rPr lang="en-AU" sz="2700" i="1" dirty="0"/>
              <a:t>If a person under 18 takes a naked picture of themselves, it can be considered creating child exploitation material. Sending it to a partner can be considered distributing child exploitation material. These laws are designed to protect children from exploitation however, young people consensually sharing images can still be prosecuted under these laws.</a:t>
            </a:r>
            <a:endParaRPr lang="en-GB" sz="2700" dirty="0"/>
          </a:p>
        </p:txBody>
      </p:sp>
      <p:pic>
        <p:nvPicPr>
          <p:cNvPr id="4" name="Picture 3" descr="W:\Public Health\CDCD\CDCD\Sexual\Schools and Parents\Resources\Pictures\istock images\thumbs up and dow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27"/>
          <a:stretch/>
        </p:blipFill>
        <p:spPr bwMode="auto">
          <a:xfrm>
            <a:off x="3347864" y="236048"/>
            <a:ext cx="2664296" cy="248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52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860" y="1844824"/>
            <a:ext cx="8229600" cy="1143000"/>
          </a:xfrm>
        </p:spPr>
        <p:txBody>
          <a:bodyPr>
            <a:noAutofit/>
          </a:bodyPr>
          <a:lstStyle/>
          <a:p>
            <a:r>
              <a:rPr lang="en-AU" sz="6600" dirty="0"/>
              <a:t>The 21 year old shares the image of their partner with several of their friends. </a:t>
            </a:r>
            <a:endParaRPr lang="en-GB" sz="6600" dirty="0"/>
          </a:p>
        </p:txBody>
      </p:sp>
      <p:sp>
        <p:nvSpPr>
          <p:cNvPr id="6" name="Title 1"/>
          <p:cNvSpPr txBox="1">
            <a:spLocks/>
          </p:cNvSpPr>
          <p:nvPr/>
        </p:nvSpPr>
        <p:spPr>
          <a:xfrm>
            <a:off x="506379" y="518236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legal                                         illegal</a:t>
            </a:r>
            <a:endParaRPr lang="en-GB" dirty="0"/>
          </a:p>
        </p:txBody>
      </p:sp>
      <p:pic>
        <p:nvPicPr>
          <p:cNvPr id="7" name="Picture 6" descr="W:\Public Health\CDCD\CDCD\Sexual\Schools and Parents\Resources\Pictures\istock images\thumbs up and dow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653136"/>
            <a:ext cx="4338317"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84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27" y="4077072"/>
            <a:ext cx="8229600" cy="1143000"/>
          </a:xfrm>
        </p:spPr>
        <p:txBody>
          <a:bodyPr>
            <a:normAutofit fontScale="90000"/>
          </a:bodyPr>
          <a:lstStyle/>
          <a:p>
            <a:r>
              <a:rPr lang="en-AU" dirty="0"/>
              <a:t>Illegal </a:t>
            </a:r>
            <a:br>
              <a:rPr lang="en-AU" dirty="0"/>
            </a:br>
            <a:br>
              <a:rPr lang="en-AU" dirty="0"/>
            </a:br>
            <a:r>
              <a:rPr lang="en-AU" dirty="0" err="1"/>
              <a:t>Illegal</a:t>
            </a:r>
            <a:r>
              <a:rPr lang="en-AU" dirty="0"/>
              <a:t> if they did not ask for their partner’s consent to share the images.</a:t>
            </a:r>
            <a:endParaRPr lang="en-GB" sz="2700" dirty="0"/>
          </a:p>
        </p:txBody>
      </p:sp>
      <p:pic>
        <p:nvPicPr>
          <p:cNvPr id="4" name="Picture 3" descr="W:\Public Health\CDCD\CDCD\Sexual\Schools and Parents\Resources\Pictures\istock images\thumbs up and dow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27"/>
          <a:stretch/>
        </p:blipFill>
        <p:spPr bwMode="auto">
          <a:xfrm>
            <a:off x="3347864" y="236048"/>
            <a:ext cx="2664296" cy="248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923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860" y="1844824"/>
            <a:ext cx="8229600" cy="1143000"/>
          </a:xfrm>
        </p:spPr>
        <p:txBody>
          <a:bodyPr>
            <a:noAutofit/>
          </a:bodyPr>
          <a:lstStyle/>
          <a:p>
            <a:r>
              <a:rPr lang="en-AU" sz="6600" dirty="0"/>
              <a:t>A teacher ‘follows’ a student on Instagram and makes personal remarks.</a:t>
            </a:r>
            <a:endParaRPr lang="en-GB" sz="6600" dirty="0"/>
          </a:p>
        </p:txBody>
      </p:sp>
      <p:sp>
        <p:nvSpPr>
          <p:cNvPr id="8" name="Title 1"/>
          <p:cNvSpPr txBox="1">
            <a:spLocks/>
          </p:cNvSpPr>
          <p:nvPr/>
        </p:nvSpPr>
        <p:spPr>
          <a:xfrm>
            <a:off x="506379" y="518236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legal                                         illegal</a:t>
            </a:r>
            <a:endParaRPr lang="en-GB" dirty="0"/>
          </a:p>
        </p:txBody>
      </p:sp>
      <p:pic>
        <p:nvPicPr>
          <p:cNvPr id="9" name="Picture 8" descr="W:\Public Health\CDCD\CDCD\Sexual\Schools and Parents\Resources\Pictures\istock images\thumbs up and dow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653136"/>
            <a:ext cx="4338317"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432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27" y="4077072"/>
            <a:ext cx="8229600" cy="1143000"/>
          </a:xfrm>
        </p:spPr>
        <p:txBody>
          <a:bodyPr>
            <a:normAutofit fontScale="90000"/>
          </a:bodyPr>
          <a:lstStyle/>
          <a:p>
            <a:r>
              <a:rPr lang="en-AU" dirty="0"/>
              <a:t>legal </a:t>
            </a:r>
            <a:br>
              <a:rPr lang="en-AU" dirty="0"/>
            </a:br>
            <a:r>
              <a:rPr lang="en-AU" dirty="0"/>
              <a:t>(but breaches professional conduct).</a:t>
            </a:r>
            <a:endParaRPr lang="en-GB" dirty="0"/>
          </a:p>
        </p:txBody>
      </p:sp>
      <p:pic>
        <p:nvPicPr>
          <p:cNvPr id="3" name="Picture 2" descr="W:\Public Health\CDCD\CDCD\Sexual\Schools and Parents\Resources\Pictures\istock images\thumbs up and dow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010"/>
          <a:stretch/>
        </p:blipFill>
        <p:spPr bwMode="auto">
          <a:xfrm>
            <a:off x="3275856" y="524080"/>
            <a:ext cx="262174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860" y="1844824"/>
            <a:ext cx="8229600" cy="1143000"/>
          </a:xfrm>
        </p:spPr>
        <p:txBody>
          <a:bodyPr>
            <a:noAutofit/>
          </a:bodyPr>
          <a:lstStyle/>
          <a:p>
            <a:r>
              <a:rPr lang="en-AU" sz="6000" dirty="0"/>
              <a:t>After breaking up with their 16 year old partner, a 17 year old threatens to send an intimate image of them to their mates. </a:t>
            </a:r>
            <a:endParaRPr lang="en-GB" sz="6000" dirty="0"/>
          </a:p>
        </p:txBody>
      </p:sp>
      <p:sp>
        <p:nvSpPr>
          <p:cNvPr id="8" name="Title 1"/>
          <p:cNvSpPr txBox="1">
            <a:spLocks/>
          </p:cNvSpPr>
          <p:nvPr/>
        </p:nvSpPr>
        <p:spPr>
          <a:xfrm>
            <a:off x="506379" y="518236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legal                                         illegal</a:t>
            </a:r>
            <a:endParaRPr lang="en-GB" dirty="0"/>
          </a:p>
        </p:txBody>
      </p:sp>
      <p:pic>
        <p:nvPicPr>
          <p:cNvPr id="9" name="Picture 8" descr="W:\Public Health\CDCD\CDCD\Sexual\Schools and Parents\Resources\Pictures\istock images\thumbs up and dow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025" y="4696287"/>
            <a:ext cx="4338317"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60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27" y="4077072"/>
            <a:ext cx="8229600" cy="1143000"/>
          </a:xfrm>
        </p:spPr>
        <p:txBody>
          <a:bodyPr>
            <a:normAutofit fontScale="90000"/>
          </a:bodyPr>
          <a:lstStyle/>
          <a:p>
            <a:r>
              <a:rPr lang="en-AU" dirty="0"/>
              <a:t>Illegal</a:t>
            </a:r>
            <a:br>
              <a:rPr lang="en-AU" dirty="0"/>
            </a:br>
            <a:r>
              <a:rPr lang="en-AU" dirty="0"/>
              <a:t>Illegal to threaten to send an intimate image (WA law) and illegal to send an intimate image of a person under 18 years of age (Commonwealth law).</a:t>
            </a:r>
            <a:endParaRPr lang="en-GB" dirty="0"/>
          </a:p>
        </p:txBody>
      </p:sp>
      <p:pic>
        <p:nvPicPr>
          <p:cNvPr id="4" name="Picture 3" descr="W:\Public Health\CDCD\CDCD\Sexual\Schools and Parents\Resources\Pictures\istock images\thumbs up and dow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927"/>
          <a:stretch/>
        </p:blipFill>
        <p:spPr bwMode="auto">
          <a:xfrm>
            <a:off x="3059832" y="273738"/>
            <a:ext cx="2808312" cy="2618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63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ocuments/10184/570330/sexting.JPG/3535ebfa-6db7-5301-0783-2d4f22595eaa?t=1574144341132&amp;imagePreview=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ocuments/10184/570330/sexting.JPG/3535ebfa-6db7-5301-0783-2d4f22595eaa?t=1574144341132&amp;imagePreview=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9" name="Picture 5" descr="W:\Public Health\CDCD\CDCD\Sexual\Schools and Parents\Resources\Pictures\GtF imges\sextin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50" y="1484783"/>
            <a:ext cx="8709025" cy="4899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67744" y="420897"/>
            <a:ext cx="5400600" cy="523220"/>
          </a:xfrm>
          <a:prstGeom prst="rect">
            <a:avLst/>
          </a:prstGeom>
          <a:noFill/>
        </p:spPr>
        <p:txBody>
          <a:bodyPr wrap="square" rtlCol="0">
            <a:spAutoFit/>
          </a:bodyPr>
          <a:lstStyle/>
          <a:p>
            <a:r>
              <a:rPr lang="en-AU" sz="2800" dirty="0"/>
              <a:t>Laugh and learn video – sexting </a:t>
            </a:r>
            <a:endParaRPr lang="en-GB" sz="2800" dirty="0"/>
          </a:p>
        </p:txBody>
      </p:sp>
    </p:spTree>
    <p:extLst>
      <p:ext uri="{BB962C8B-B14F-4D97-AF65-F5344CB8AC3E}">
        <p14:creationId xmlns:p14="http://schemas.microsoft.com/office/powerpoint/2010/main" val="152734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4704" y="-1011849"/>
            <a:ext cx="7128792" cy="3139321"/>
          </a:xfrm>
          <a:prstGeom prst="rect">
            <a:avLst/>
          </a:prstGeom>
          <a:noFill/>
        </p:spPr>
        <p:txBody>
          <a:bodyPr wrap="square" rtlCol="0">
            <a:spAutoFit/>
          </a:bodyPr>
          <a:lstStyle/>
          <a:p>
            <a:pPr algn="ctr"/>
            <a:endParaRPr lang="en-AU" sz="5400" dirty="0"/>
          </a:p>
          <a:p>
            <a:pPr algn="ctr"/>
            <a:endParaRPr lang="en-AU" sz="5400" dirty="0"/>
          </a:p>
          <a:p>
            <a:pPr algn="ctr"/>
            <a:endParaRPr lang="en-AU" sz="5400" dirty="0"/>
          </a:p>
          <a:p>
            <a:pPr algn="ctr"/>
            <a:r>
              <a:rPr lang="en-AU" sz="3600" b="1" dirty="0"/>
              <a:t>Group Agreement</a:t>
            </a:r>
            <a:endParaRPr lang="en-GB" sz="3600" b="1" dirty="0"/>
          </a:p>
        </p:txBody>
      </p:sp>
      <p:pic>
        <p:nvPicPr>
          <p:cNvPr id="1026" name="Picture 2" descr="C:\Users\he158525\Downloads\iStock-8924526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27472"/>
            <a:ext cx="3240360"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25944" y="86916"/>
            <a:ext cx="5554568" cy="7048083"/>
          </a:xfrm>
          <a:prstGeom prst="rect">
            <a:avLst/>
          </a:prstGeom>
          <a:noFill/>
        </p:spPr>
        <p:txBody>
          <a:bodyPr wrap="square" rtlCol="0">
            <a:spAutoFit/>
          </a:bodyPr>
          <a:lstStyle/>
          <a:p>
            <a:pPr>
              <a:spcAft>
                <a:spcPts val="1000"/>
              </a:spcAft>
            </a:pPr>
            <a:r>
              <a:rPr lang="en-AU" sz="3200" dirty="0"/>
              <a:t>Respect the opinion of others</a:t>
            </a:r>
          </a:p>
          <a:p>
            <a:pPr>
              <a:spcAft>
                <a:spcPts val="1000"/>
              </a:spcAft>
            </a:pPr>
            <a:r>
              <a:rPr lang="en-AU" sz="3200" dirty="0"/>
              <a:t>Confidentiality</a:t>
            </a:r>
          </a:p>
          <a:p>
            <a:pPr>
              <a:spcAft>
                <a:spcPts val="1000"/>
              </a:spcAft>
            </a:pPr>
            <a:r>
              <a:rPr lang="en-AU" sz="3200" dirty="0"/>
              <a:t>Right to pass</a:t>
            </a:r>
          </a:p>
          <a:p>
            <a:pPr>
              <a:spcAft>
                <a:spcPts val="1000"/>
              </a:spcAft>
            </a:pPr>
            <a:r>
              <a:rPr lang="en-AU" sz="3200" dirty="0"/>
              <a:t>Right to speak</a:t>
            </a:r>
          </a:p>
          <a:p>
            <a:pPr>
              <a:spcAft>
                <a:spcPts val="1000"/>
              </a:spcAft>
            </a:pPr>
            <a:r>
              <a:rPr lang="en-AU" sz="3200" dirty="0"/>
              <a:t>Listen to each other</a:t>
            </a:r>
          </a:p>
          <a:p>
            <a:pPr>
              <a:spcAft>
                <a:spcPts val="1000"/>
              </a:spcAft>
            </a:pPr>
            <a:r>
              <a:rPr lang="en-AU" sz="3200" dirty="0"/>
              <a:t>Suspend judgement</a:t>
            </a:r>
          </a:p>
          <a:p>
            <a:pPr>
              <a:spcAft>
                <a:spcPts val="1000"/>
              </a:spcAft>
            </a:pPr>
            <a:r>
              <a:rPr lang="en-AU" sz="3200" dirty="0"/>
              <a:t>No put downs</a:t>
            </a:r>
          </a:p>
          <a:p>
            <a:pPr>
              <a:spcAft>
                <a:spcPts val="1000"/>
              </a:spcAft>
            </a:pPr>
            <a:r>
              <a:rPr lang="en-AU" sz="3200" dirty="0"/>
              <a:t>Self-care (trigger warnings)</a:t>
            </a:r>
          </a:p>
          <a:p>
            <a:pPr>
              <a:spcAft>
                <a:spcPts val="1000"/>
              </a:spcAft>
            </a:pPr>
            <a:r>
              <a:rPr lang="en-AU" sz="3200" dirty="0"/>
              <a:t>All questions are good questions</a:t>
            </a:r>
          </a:p>
          <a:p>
            <a:pPr>
              <a:spcAft>
                <a:spcPts val="1000"/>
              </a:spcAft>
            </a:pPr>
            <a:r>
              <a:rPr lang="en-AU" sz="3200" dirty="0"/>
              <a:t>Correct terminology</a:t>
            </a:r>
          </a:p>
          <a:p>
            <a:pPr>
              <a:spcAft>
                <a:spcPts val="1000"/>
              </a:spcAft>
            </a:pPr>
            <a:r>
              <a:rPr lang="en-AU" sz="3200" dirty="0"/>
              <a:t>It’s ok to have fun and laugh</a:t>
            </a:r>
            <a:endParaRPr lang="en-GB" sz="3200" dirty="0"/>
          </a:p>
        </p:txBody>
      </p:sp>
    </p:spTree>
    <p:extLst>
      <p:ext uri="{BB962C8B-B14F-4D97-AF65-F5344CB8AC3E}">
        <p14:creationId xmlns:p14="http://schemas.microsoft.com/office/powerpoint/2010/main" val="179740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132856"/>
            <a:ext cx="8352928" cy="2862322"/>
          </a:xfrm>
          <a:prstGeom prst="rect">
            <a:avLst/>
          </a:prstGeom>
          <a:noFill/>
        </p:spPr>
        <p:txBody>
          <a:bodyPr wrap="square" rtlCol="0">
            <a:spAutoFit/>
          </a:bodyPr>
          <a:lstStyle/>
          <a:p>
            <a:pPr algn="ctr"/>
            <a:endParaRPr lang="en-AU" sz="6000" dirty="0"/>
          </a:p>
          <a:p>
            <a:pPr algn="ctr"/>
            <a:r>
              <a:rPr lang="en-AU" sz="6000" dirty="0"/>
              <a:t>What are the key messages from the video?</a:t>
            </a:r>
            <a:endParaRPr lang="en-GB" sz="6000" dirty="0"/>
          </a:p>
        </p:txBody>
      </p:sp>
      <p:pic>
        <p:nvPicPr>
          <p:cNvPr id="20482" name="Picture 2" descr="C:\Users\he158525\Downloads\iStock-1087408718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628" t="8929" r="53256" b="74729"/>
          <a:stretch/>
        </p:blipFill>
        <p:spPr bwMode="auto">
          <a:xfrm>
            <a:off x="3671900" y="836712"/>
            <a:ext cx="1800200" cy="194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857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694" y="0"/>
            <a:ext cx="8229600" cy="1143000"/>
          </a:xfrm>
        </p:spPr>
        <p:txBody>
          <a:bodyPr/>
          <a:lstStyle/>
          <a:p>
            <a:r>
              <a:rPr lang="en-AU" dirty="0"/>
              <a:t>To send or not to send?</a:t>
            </a:r>
            <a:endParaRPr lang="en-GB" dirty="0"/>
          </a:p>
        </p:txBody>
      </p:sp>
      <p:pic>
        <p:nvPicPr>
          <p:cNvPr id="22530" name="Picture 2" descr="C:\Users\he158525\Downloads\iStock-66483868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966" t="11815" r="18270" b="11393"/>
          <a:stretch/>
        </p:blipFill>
        <p:spPr bwMode="auto">
          <a:xfrm>
            <a:off x="2555776" y="1124744"/>
            <a:ext cx="3961436" cy="5266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122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013176"/>
            <a:ext cx="7772400" cy="1470025"/>
          </a:xfrm>
        </p:spPr>
        <p:txBody>
          <a:bodyPr>
            <a:normAutofit fontScale="90000"/>
          </a:bodyPr>
          <a:lstStyle/>
          <a:p>
            <a:r>
              <a:rPr lang="en-AU" dirty="0"/>
              <a:t>Describe a scenario where person A asks person B for a nude</a:t>
            </a:r>
            <a:br>
              <a:rPr lang="en-AU" dirty="0"/>
            </a:br>
            <a:r>
              <a:rPr lang="en-AU" sz="3100" dirty="0"/>
              <a:t>(no real names or personal stories).</a:t>
            </a:r>
            <a:br>
              <a:rPr lang="en-AU" dirty="0"/>
            </a:br>
            <a:br>
              <a:rPr lang="en-AU" dirty="0"/>
            </a:br>
            <a:endParaRPr lang="en-GB" sz="3100" dirty="0"/>
          </a:p>
        </p:txBody>
      </p:sp>
      <p:pic>
        <p:nvPicPr>
          <p:cNvPr id="24578" name="Picture 2" descr="C:\Users\he158525\Downloads\iStock-6495490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883" t="14667" r="26217" b="16667"/>
          <a:stretch/>
        </p:blipFill>
        <p:spPr bwMode="auto">
          <a:xfrm>
            <a:off x="3275856" y="692696"/>
            <a:ext cx="2347718" cy="343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027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100" y="1896676"/>
            <a:ext cx="8712968" cy="6047809"/>
          </a:xfrm>
          <a:prstGeom prst="rect">
            <a:avLst/>
          </a:prstGeom>
        </p:spPr>
        <p:txBody>
          <a:bodyPr wrap="square">
            <a:spAutoFit/>
          </a:bodyPr>
          <a:lstStyle/>
          <a:p>
            <a:pPr marL="571500" indent="-571500">
              <a:spcAft>
                <a:spcPts val="600"/>
              </a:spcAft>
              <a:buFont typeface="Arial" panose="020B0604020202020204" pitchFamily="34" charset="0"/>
              <a:buChar char="•"/>
            </a:pPr>
            <a:r>
              <a:rPr lang="en-AU" sz="3600" dirty="0"/>
              <a:t>Do they want to send the nude?</a:t>
            </a:r>
          </a:p>
          <a:p>
            <a:pPr marL="571500" indent="-571500">
              <a:spcAft>
                <a:spcPts val="600"/>
              </a:spcAft>
              <a:buFont typeface="Arial" panose="020B0604020202020204" pitchFamily="34" charset="0"/>
              <a:buChar char="•"/>
            </a:pPr>
            <a:r>
              <a:rPr lang="en-AU" sz="3600" dirty="0"/>
              <a:t>Do they feel safe?</a:t>
            </a:r>
          </a:p>
          <a:p>
            <a:pPr marL="571500" indent="-571500">
              <a:spcAft>
                <a:spcPts val="600"/>
              </a:spcAft>
              <a:buFont typeface="Arial" panose="020B0604020202020204" pitchFamily="34" charset="0"/>
              <a:buChar char="•"/>
            </a:pPr>
            <a:r>
              <a:rPr lang="en-AU" sz="3600" dirty="0"/>
              <a:t>Is there trust?</a:t>
            </a:r>
          </a:p>
          <a:p>
            <a:pPr marL="571500" indent="-571500">
              <a:spcAft>
                <a:spcPts val="600"/>
              </a:spcAft>
              <a:buFont typeface="Arial" panose="020B0604020202020204" pitchFamily="34" charset="0"/>
              <a:buChar char="•"/>
            </a:pPr>
            <a:r>
              <a:rPr lang="en-AU" sz="3600" dirty="0"/>
              <a:t>Do they feel pressured?</a:t>
            </a:r>
          </a:p>
          <a:p>
            <a:pPr marL="571500" indent="-571500">
              <a:spcAft>
                <a:spcPts val="600"/>
              </a:spcAft>
              <a:buFont typeface="Arial" panose="020B0604020202020204" pitchFamily="34" charset="0"/>
              <a:buChar char="•"/>
            </a:pPr>
            <a:r>
              <a:rPr lang="en-AU" sz="3600" dirty="0"/>
              <a:t>How do they negotiate the situation?</a:t>
            </a:r>
          </a:p>
          <a:p>
            <a:pPr marL="571500" indent="-571500">
              <a:spcAft>
                <a:spcPts val="600"/>
              </a:spcAft>
              <a:buFont typeface="Arial" panose="020B0604020202020204" pitchFamily="34" charset="0"/>
              <a:buChar char="•"/>
            </a:pPr>
            <a:r>
              <a:rPr lang="en-AU" sz="3600" dirty="0"/>
              <a:t>Do they consensually send the nude?</a:t>
            </a:r>
          </a:p>
          <a:p>
            <a:pPr marL="571500" indent="-571500">
              <a:spcAft>
                <a:spcPts val="600"/>
              </a:spcAft>
              <a:buFont typeface="Arial" panose="020B0604020202020204" pitchFamily="34" charset="0"/>
              <a:buChar char="•"/>
            </a:pPr>
            <a:r>
              <a:rPr lang="en-AU" sz="3600" dirty="0"/>
              <a:t>Do they send a pic without showing their face or identifying features?</a:t>
            </a:r>
          </a:p>
          <a:p>
            <a:br>
              <a:rPr lang="en-AU" sz="3200" dirty="0"/>
            </a:br>
            <a:endParaRPr lang="en-GB" sz="3200" dirty="0"/>
          </a:p>
        </p:txBody>
      </p:sp>
      <p:sp>
        <p:nvSpPr>
          <p:cNvPr id="12" name="Title 1"/>
          <p:cNvSpPr txBox="1">
            <a:spLocks/>
          </p:cNvSpPr>
          <p:nvPr/>
        </p:nvSpPr>
        <p:spPr>
          <a:xfrm>
            <a:off x="-1548680" y="54262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a:t>What might person B’s</a:t>
            </a:r>
          </a:p>
          <a:p>
            <a:r>
              <a:rPr lang="en-AU" b="1" dirty="0"/>
              <a:t> respond?</a:t>
            </a:r>
            <a:endParaRPr lang="en-GB" b="1" dirty="0"/>
          </a:p>
        </p:txBody>
      </p:sp>
      <p:pic>
        <p:nvPicPr>
          <p:cNvPr id="25602" name="Picture 2" descr="C:\Users\he158525\Downloads\iStock-113189348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8" t="4999" r="2000" b="52047"/>
          <a:stretch/>
        </p:blipFill>
        <p:spPr bwMode="auto">
          <a:xfrm>
            <a:off x="5614608" y="404664"/>
            <a:ext cx="3299460" cy="14401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686616" y="476672"/>
            <a:ext cx="541568" cy="584775"/>
          </a:xfrm>
          <a:prstGeom prst="rect">
            <a:avLst/>
          </a:prstGeom>
          <a:noFill/>
        </p:spPr>
        <p:txBody>
          <a:bodyPr wrap="square" rtlCol="0">
            <a:spAutoFit/>
          </a:bodyPr>
          <a:lstStyle/>
          <a:p>
            <a:r>
              <a:rPr lang="en-AU" sz="3200" dirty="0">
                <a:solidFill>
                  <a:schemeClr val="bg1"/>
                </a:solidFill>
              </a:rPr>
              <a:t>A</a:t>
            </a:r>
            <a:endParaRPr lang="en-GB" sz="3200" dirty="0">
              <a:solidFill>
                <a:schemeClr val="bg1"/>
              </a:solidFill>
            </a:endParaRPr>
          </a:p>
        </p:txBody>
      </p:sp>
      <p:sp>
        <p:nvSpPr>
          <p:cNvPr id="16" name="TextBox 15"/>
          <p:cNvSpPr txBox="1"/>
          <p:nvPr/>
        </p:nvSpPr>
        <p:spPr>
          <a:xfrm>
            <a:off x="8422920" y="1213847"/>
            <a:ext cx="541568" cy="584775"/>
          </a:xfrm>
          <a:prstGeom prst="rect">
            <a:avLst/>
          </a:prstGeom>
          <a:noFill/>
        </p:spPr>
        <p:txBody>
          <a:bodyPr wrap="square" rtlCol="0">
            <a:spAutoFit/>
          </a:bodyPr>
          <a:lstStyle/>
          <a:p>
            <a:r>
              <a:rPr lang="en-AU" sz="3200" dirty="0">
                <a:solidFill>
                  <a:schemeClr val="bg1"/>
                </a:solidFill>
              </a:rPr>
              <a:t>B</a:t>
            </a:r>
            <a:endParaRPr lang="en-GB" sz="3200" dirty="0">
              <a:solidFill>
                <a:schemeClr val="bg1"/>
              </a:solidFill>
            </a:endParaRPr>
          </a:p>
        </p:txBody>
      </p:sp>
    </p:spTree>
    <p:extLst>
      <p:ext uri="{BB962C8B-B14F-4D97-AF65-F5344CB8AC3E}">
        <p14:creationId xmlns:p14="http://schemas.microsoft.com/office/powerpoint/2010/main" val="7258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381328"/>
            <a:ext cx="8229600" cy="1143000"/>
          </a:xfrm>
        </p:spPr>
        <p:txBody>
          <a:bodyPr>
            <a:normAutofit fontScale="90000"/>
          </a:bodyPr>
          <a:lstStyle/>
          <a:p>
            <a:r>
              <a:rPr lang="en-AU" sz="6000" dirty="0"/>
              <a:t>What might person A reply?</a:t>
            </a:r>
            <a:br>
              <a:rPr lang="en-AU" dirty="0"/>
            </a:br>
            <a:br>
              <a:rPr lang="en-AU" dirty="0"/>
            </a:br>
            <a:br>
              <a:rPr lang="en-AU" dirty="0"/>
            </a:br>
            <a:br>
              <a:rPr lang="en-AU" dirty="0"/>
            </a:br>
            <a:br>
              <a:rPr lang="en-AU" dirty="0"/>
            </a:br>
            <a:br>
              <a:rPr lang="en-AU" dirty="0"/>
            </a:br>
            <a:br>
              <a:rPr lang="en-AU" dirty="0"/>
            </a:br>
            <a:endParaRPr lang="en-GB" dirty="0"/>
          </a:p>
        </p:txBody>
      </p:sp>
      <p:pic>
        <p:nvPicPr>
          <p:cNvPr id="26626" name="Picture 2" descr="C:\Users\he158525\Downloads\iStock-113189348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43" b="36001"/>
          <a:stretch/>
        </p:blipFill>
        <p:spPr bwMode="auto">
          <a:xfrm>
            <a:off x="1619672" y="399688"/>
            <a:ext cx="5796000" cy="34518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79712" y="836712"/>
            <a:ext cx="541568" cy="584775"/>
          </a:xfrm>
          <a:prstGeom prst="rect">
            <a:avLst/>
          </a:prstGeom>
          <a:noFill/>
        </p:spPr>
        <p:txBody>
          <a:bodyPr wrap="square" rtlCol="0">
            <a:spAutoFit/>
          </a:bodyPr>
          <a:lstStyle/>
          <a:p>
            <a:r>
              <a:rPr lang="en-AU" sz="3200" dirty="0">
                <a:solidFill>
                  <a:schemeClr val="bg1"/>
                </a:solidFill>
              </a:rPr>
              <a:t>A</a:t>
            </a:r>
            <a:endParaRPr lang="en-GB" sz="3200" dirty="0">
              <a:solidFill>
                <a:schemeClr val="bg1"/>
              </a:solidFill>
            </a:endParaRPr>
          </a:p>
        </p:txBody>
      </p:sp>
      <p:sp>
        <p:nvSpPr>
          <p:cNvPr id="14" name="TextBox 13"/>
          <p:cNvSpPr txBox="1"/>
          <p:nvPr/>
        </p:nvSpPr>
        <p:spPr>
          <a:xfrm>
            <a:off x="6622720" y="2060848"/>
            <a:ext cx="541568" cy="584775"/>
          </a:xfrm>
          <a:prstGeom prst="rect">
            <a:avLst/>
          </a:prstGeom>
          <a:noFill/>
        </p:spPr>
        <p:txBody>
          <a:bodyPr wrap="square" rtlCol="0">
            <a:spAutoFit/>
          </a:bodyPr>
          <a:lstStyle/>
          <a:p>
            <a:r>
              <a:rPr lang="en-AU" sz="3200" dirty="0">
                <a:solidFill>
                  <a:schemeClr val="bg1"/>
                </a:solidFill>
              </a:rPr>
              <a:t>B</a:t>
            </a:r>
            <a:endParaRPr lang="en-GB" sz="3200" dirty="0">
              <a:solidFill>
                <a:schemeClr val="bg1"/>
              </a:solidFill>
            </a:endParaRPr>
          </a:p>
        </p:txBody>
      </p:sp>
      <p:sp>
        <p:nvSpPr>
          <p:cNvPr id="15" name="TextBox 14"/>
          <p:cNvSpPr txBox="1"/>
          <p:nvPr/>
        </p:nvSpPr>
        <p:spPr>
          <a:xfrm>
            <a:off x="1959448" y="3140968"/>
            <a:ext cx="541568" cy="584775"/>
          </a:xfrm>
          <a:prstGeom prst="rect">
            <a:avLst/>
          </a:prstGeom>
          <a:noFill/>
        </p:spPr>
        <p:txBody>
          <a:bodyPr wrap="square" rtlCol="0">
            <a:spAutoFit/>
          </a:bodyPr>
          <a:lstStyle/>
          <a:p>
            <a:r>
              <a:rPr lang="en-AU" sz="3200" dirty="0">
                <a:solidFill>
                  <a:schemeClr val="bg1"/>
                </a:solidFill>
              </a:rPr>
              <a:t>A</a:t>
            </a:r>
            <a:endParaRPr lang="en-GB" sz="3200" dirty="0">
              <a:solidFill>
                <a:schemeClr val="bg1"/>
              </a:solidFill>
            </a:endParaRPr>
          </a:p>
        </p:txBody>
      </p:sp>
    </p:spTree>
    <p:extLst>
      <p:ext uri="{BB962C8B-B14F-4D97-AF65-F5344CB8AC3E}">
        <p14:creationId xmlns:p14="http://schemas.microsoft.com/office/powerpoint/2010/main" val="1171590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979712" y="836712"/>
            <a:ext cx="541568" cy="584775"/>
          </a:xfrm>
          <a:prstGeom prst="rect">
            <a:avLst/>
          </a:prstGeom>
          <a:noFill/>
        </p:spPr>
        <p:txBody>
          <a:bodyPr wrap="square" rtlCol="0">
            <a:spAutoFit/>
          </a:bodyPr>
          <a:lstStyle/>
          <a:p>
            <a:r>
              <a:rPr lang="en-AU" sz="3200" dirty="0">
                <a:solidFill>
                  <a:schemeClr val="bg1"/>
                </a:solidFill>
              </a:rPr>
              <a:t>A</a:t>
            </a:r>
            <a:endParaRPr lang="en-GB" sz="3200" dirty="0">
              <a:solidFill>
                <a:schemeClr val="bg1"/>
              </a:solidFill>
            </a:endParaRPr>
          </a:p>
        </p:txBody>
      </p:sp>
      <p:sp>
        <p:nvSpPr>
          <p:cNvPr id="14" name="TextBox 13"/>
          <p:cNvSpPr txBox="1"/>
          <p:nvPr/>
        </p:nvSpPr>
        <p:spPr>
          <a:xfrm>
            <a:off x="6622720" y="2060848"/>
            <a:ext cx="541568" cy="584775"/>
          </a:xfrm>
          <a:prstGeom prst="rect">
            <a:avLst/>
          </a:prstGeom>
          <a:noFill/>
        </p:spPr>
        <p:txBody>
          <a:bodyPr wrap="square" rtlCol="0">
            <a:spAutoFit/>
          </a:bodyPr>
          <a:lstStyle/>
          <a:p>
            <a:r>
              <a:rPr lang="en-AU" sz="3200" dirty="0">
                <a:solidFill>
                  <a:schemeClr val="bg1"/>
                </a:solidFill>
              </a:rPr>
              <a:t>B</a:t>
            </a:r>
            <a:endParaRPr lang="en-GB" sz="3200" dirty="0">
              <a:solidFill>
                <a:schemeClr val="bg1"/>
              </a:solidFill>
            </a:endParaRPr>
          </a:p>
        </p:txBody>
      </p:sp>
      <p:sp>
        <p:nvSpPr>
          <p:cNvPr id="15" name="TextBox 14"/>
          <p:cNvSpPr txBox="1"/>
          <p:nvPr/>
        </p:nvSpPr>
        <p:spPr>
          <a:xfrm>
            <a:off x="1959448" y="3140968"/>
            <a:ext cx="541568" cy="584775"/>
          </a:xfrm>
          <a:prstGeom prst="rect">
            <a:avLst/>
          </a:prstGeom>
          <a:noFill/>
        </p:spPr>
        <p:txBody>
          <a:bodyPr wrap="square" rtlCol="0">
            <a:spAutoFit/>
          </a:bodyPr>
          <a:lstStyle/>
          <a:p>
            <a:r>
              <a:rPr lang="en-AU" sz="3200" dirty="0">
                <a:solidFill>
                  <a:schemeClr val="bg1"/>
                </a:solidFill>
              </a:rPr>
              <a:t>A</a:t>
            </a:r>
            <a:endParaRPr lang="en-GB" sz="3200" dirty="0">
              <a:solidFill>
                <a:schemeClr val="bg1"/>
              </a:solidFill>
            </a:endParaRPr>
          </a:p>
        </p:txBody>
      </p:sp>
      <p:pic>
        <p:nvPicPr>
          <p:cNvPr id="27650" name="Picture 2" descr="C:\Users\he158525\Downloads\iStock-11318934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0976" y="247047"/>
            <a:ext cx="4797152" cy="479715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611560" y="53012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Continue the potential responses.</a:t>
            </a:r>
            <a:endParaRPr lang="en-GB" dirty="0"/>
          </a:p>
        </p:txBody>
      </p:sp>
    </p:spTree>
    <p:extLst>
      <p:ext uri="{BB962C8B-B14F-4D97-AF65-F5344CB8AC3E}">
        <p14:creationId xmlns:p14="http://schemas.microsoft.com/office/powerpoint/2010/main" val="1318710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he158525\Downloads\iStock-9603207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43386"/>
            <a:ext cx="9252520" cy="69013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31540" y="784324"/>
            <a:ext cx="7772400" cy="1470025"/>
          </a:xfrm>
        </p:spPr>
        <p:txBody>
          <a:bodyPr>
            <a:normAutofit fontScale="90000"/>
          </a:bodyPr>
          <a:lstStyle/>
          <a:p>
            <a:r>
              <a:rPr lang="en-AU" b="1" dirty="0">
                <a:solidFill>
                  <a:schemeClr val="bg1"/>
                </a:solidFill>
              </a:rPr>
              <a:t>Consequences</a:t>
            </a:r>
            <a:br>
              <a:rPr lang="en-AU" dirty="0">
                <a:solidFill>
                  <a:schemeClr val="bg1"/>
                </a:solidFill>
              </a:rPr>
            </a:br>
            <a:br>
              <a:rPr lang="en-AU" dirty="0">
                <a:solidFill>
                  <a:schemeClr val="bg1"/>
                </a:solidFill>
              </a:rPr>
            </a:br>
            <a:br>
              <a:rPr lang="en-AU" dirty="0">
                <a:solidFill>
                  <a:schemeClr val="bg1"/>
                </a:solidFill>
              </a:rPr>
            </a:br>
            <a:br>
              <a:rPr lang="en-AU" dirty="0">
                <a:solidFill>
                  <a:schemeClr val="bg1"/>
                </a:solidFill>
              </a:rPr>
            </a:br>
            <a:endParaRPr lang="en-GB" dirty="0">
              <a:solidFill>
                <a:schemeClr val="bg1"/>
              </a:solidFill>
            </a:endParaRPr>
          </a:p>
        </p:txBody>
      </p:sp>
      <p:sp>
        <p:nvSpPr>
          <p:cNvPr id="4" name="Rectangle 3"/>
          <p:cNvSpPr/>
          <p:nvPr/>
        </p:nvSpPr>
        <p:spPr>
          <a:xfrm>
            <a:off x="346800" y="980728"/>
            <a:ext cx="3554756" cy="1077218"/>
          </a:xfrm>
          <a:prstGeom prst="rect">
            <a:avLst/>
          </a:prstGeom>
        </p:spPr>
        <p:txBody>
          <a:bodyPr wrap="none">
            <a:spAutoFit/>
          </a:bodyPr>
          <a:lstStyle/>
          <a:p>
            <a:pPr algn="ctr"/>
            <a:r>
              <a:rPr lang="en-AU" sz="3200" dirty="0">
                <a:solidFill>
                  <a:schemeClr val="bg1"/>
                </a:solidFill>
              </a:rPr>
              <a:t>What might happen</a:t>
            </a:r>
          </a:p>
          <a:p>
            <a:pPr algn="ctr"/>
            <a:r>
              <a:rPr lang="en-AU" sz="3200" dirty="0">
                <a:solidFill>
                  <a:schemeClr val="bg1"/>
                </a:solidFill>
              </a:rPr>
              <a:t>if they send a nude?</a:t>
            </a:r>
            <a:endParaRPr lang="en-GB" sz="3200" dirty="0"/>
          </a:p>
        </p:txBody>
      </p:sp>
      <p:sp>
        <p:nvSpPr>
          <p:cNvPr id="5" name="Rectangle 4"/>
          <p:cNvSpPr/>
          <p:nvPr/>
        </p:nvSpPr>
        <p:spPr>
          <a:xfrm>
            <a:off x="4716016" y="3284984"/>
            <a:ext cx="4513351" cy="1077218"/>
          </a:xfrm>
          <a:prstGeom prst="rect">
            <a:avLst/>
          </a:prstGeom>
        </p:spPr>
        <p:txBody>
          <a:bodyPr wrap="none">
            <a:spAutoFit/>
          </a:bodyPr>
          <a:lstStyle/>
          <a:p>
            <a:pPr algn="ctr"/>
            <a:r>
              <a:rPr lang="en-AU" sz="3200" dirty="0">
                <a:solidFill>
                  <a:schemeClr val="bg1"/>
                </a:solidFill>
              </a:rPr>
              <a:t>What might happen </a:t>
            </a:r>
          </a:p>
          <a:p>
            <a:pPr algn="ctr"/>
            <a:r>
              <a:rPr lang="en-AU" sz="3200" dirty="0">
                <a:solidFill>
                  <a:schemeClr val="bg1"/>
                </a:solidFill>
              </a:rPr>
              <a:t>if they don’t send a nude</a:t>
            </a:r>
            <a:r>
              <a:rPr lang="en-AU" sz="2800" dirty="0">
                <a:solidFill>
                  <a:schemeClr val="bg1"/>
                </a:solidFill>
              </a:rPr>
              <a:t>?</a:t>
            </a:r>
            <a:endParaRPr lang="en-GB" sz="2800" dirty="0"/>
          </a:p>
        </p:txBody>
      </p:sp>
    </p:spTree>
    <p:extLst>
      <p:ext uri="{BB962C8B-B14F-4D97-AF65-F5344CB8AC3E}">
        <p14:creationId xmlns:p14="http://schemas.microsoft.com/office/powerpoint/2010/main" val="1648947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2548957"/>
            <a:ext cx="7772400" cy="1470025"/>
          </a:xfrm>
        </p:spPr>
        <p:txBody>
          <a:bodyPr>
            <a:noAutofit/>
          </a:bodyPr>
          <a:lstStyle/>
          <a:p>
            <a:r>
              <a:rPr lang="en-AU" sz="6600" dirty="0"/>
              <a:t>What are the </a:t>
            </a:r>
            <a:br>
              <a:rPr lang="en-AU" sz="6600" dirty="0"/>
            </a:br>
            <a:r>
              <a:rPr lang="en-AU" sz="6600" dirty="0"/>
              <a:t>emotional </a:t>
            </a:r>
            <a:br>
              <a:rPr lang="en-AU" sz="6600" dirty="0"/>
            </a:br>
            <a:r>
              <a:rPr lang="en-AU" sz="6600" dirty="0"/>
              <a:t>consequences?</a:t>
            </a:r>
            <a:endParaRPr lang="en-GB" sz="6600" dirty="0"/>
          </a:p>
        </p:txBody>
      </p:sp>
      <p:pic>
        <p:nvPicPr>
          <p:cNvPr id="29698" name="Picture 2" descr="C:\Users\he158525\Downloads\iStock-95410457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4222" b="55556"/>
          <a:stretch/>
        </p:blipFill>
        <p:spPr bwMode="auto">
          <a:xfrm>
            <a:off x="827584" y="1052736"/>
            <a:ext cx="1584176" cy="4462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74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77072"/>
            <a:ext cx="7772400" cy="1470025"/>
          </a:xfrm>
        </p:spPr>
        <p:txBody>
          <a:bodyPr>
            <a:noAutofit/>
          </a:bodyPr>
          <a:lstStyle/>
          <a:p>
            <a:r>
              <a:rPr lang="en-AU" sz="6600" dirty="0"/>
              <a:t>What are the </a:t>
            </a:r>
            <a:br>
              <a:rPr lang="en-AU" sz="6600" dirty="0"/>
            </a:br>
            <a:r>
              <a:rPr lang="en-AU" sz="6600" dirty="0"/>
              <a:t>social </a:t>
            </a:r>
            <a:br>
              <a:rPr lang="en-AU" sz="6600" dirty="0"/>
            </a:br>
            <a:r>
              <a:rPr lang="en-AU" sz="6600" dirty="0"/>
              <a:t>consequences?</a:t>
            </a:r>
            <a:endParaRPr lang="en-GB" sz="6600" dirty="0"/>
          </a:p>
        </p:txBody>
      </p:sp>
      <p:pic>
        <p:nvPicPr>
          <p:cNvPr id="30722" name="Picture 2" descr="C:\Users\he158525\Downloads\iStock-4851907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176" y="620688"/>
            <a:ext cx="5796136" cy="250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919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077072"/>
            <a:ext cx="7772400" cy="1470025"/>
          </a:xfrm>
        </p:spPr>
        <p:txBody>
          <a:bodyPr>
            <a:noAutofit/>
          </a:bodyPr>
          <a:lstStyle/>
          <a:p>
            <a:r>
              <a:rPr lang="en-AU" sz="6600" dirty="0"/>
              <a:t>What are the </a:t>
            </a:r>
            <a:br>
              <a:rPr lang="en-AU" sz="6600" dirty="0"/>
            </a:br>
            <a:r>
              <a:rPr lang="en-AU" sz="6600" dirty="0"/>
              <a:t>ethical </a:t>
            </a:r>
            <a:br>
              <a:rPr lang="en-AU" sz="6600" dirty="0"/>
            </a:br>
            <a:r>
              <a:rPr lang="en-AU" sz="6600" dirty="0"/>
              <a:t>consequences?</a:t>
            </a:r>
            <a:endParaRPr lang="en-GB" sz="6600" dirty="0"/>
          </a:p>
        </p:txBody>
      </p:sp>
      <p:pic>
        <p:nvPicPr>
          <p:cNvPr id="32770" name="Picture 2" descr="C:\Users\he158525\Downloads\iStock-115938146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334" t="31555" r="30667" b="34223"/>
          <a:stretch/>
        </p:blipFill>
        <p:spPr bwMode="auto">
          <a:xfrm>
            <a:off x="3131840" y="564312"/>
            <a:ext cx="2606040" cy="234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467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01" y="4365104"/>
            <a:ext cx="8229600" cy="1143000"/>
          </a:xfrm>
        </p:spPr>
        <p:txBody>
          <a:bodyPr>
            <a:noAutofit/>
          </a:bodyPr>
          <a:lstStyle/>
          <a:p>
            <a:r>
              <a:rPr lang="en-AU" sz="3600" dirty="0"/>
              <a:t>This lesson covers topics that some students may find distressing. Please let me know if you need to take a break. </a:t>
            </a:r>
            <a:endParaRPr lang="en-GB" sz="3600" dirty="0"/>
          </a:p>
        </p:txBody>
      </p:sp>
      <p:pic>
        <p:nvPicPr>
          <p:cNvPr id="3074" name="Picture 2" descr="C:\Users\he158525\Downloads\iStock-166082029.jpg"/>
          <p:cNvPicPr>
            <a:picLocks noChangeAspect="1" noChangeArrowheads="1"/>
          </p:cNvPicPr>
          <p:nvPr/>
        </p:nvPicPr>
        <p:blipFill rotWithShape="1">
          <a:blip r:embed="rId3">
            <a:extLst>
              <a:ext uri="{28A0092B-C50C-407E-A947-70E740481C1C}">
                <a14:useLocalDpi xmlns:a14="http://schemas.microsoft.com/office/drawing/2010/main" val="0"/>
              </a:ext>
            </a:extLst>
          </a:blip>
          <a:srcRect r="77157" b="78514"/>
          <a:stretch/>
        </p:blipFill>
        <p:spPr bwMode="auto">
          <a:xfrm>
            <a:off x="3392422" y="476672"/>
            <a:ext cx="2409798" cy="21523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0501" y="278092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6600" b="1" dirty="0"/>
              <a:t>Trigger warning</a:t>
            </a:r>
            <a:endParaRPr lang="en-GB" sz="6600" b="1" dirty="0"/>
          </a:p>
        </p:txBody>
      </p:sp>
    </p:spTree>
    <p:extLst>
      <p:ext uri="{BB962C8B-B14F-4D97-AF65-F5344CB8AC3E}">
        <p14:creationId xmlns:p14="http://schemas.microsoft.com/office/powerpoint/2010/main" val="1692620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08" y="5373216"/>
            <a:ext cx="8856984" cy="1231106"/>
          </a:xfrm>
          <a:prstGeom prst="rect">
            <a:avLst/>
          </a:prstGeom>
          <a:noFill/>
        </p:spPr>
        <p:txBody>
          <a:bodyPr wrap="square" rtlCol="0">
            <a:spAutoFit/>
          </a:bodyPr>
          <a:lstStyle/>
          <a:p>
            <a:pPr algn="ctr"/>
            <a:r>
              <a:rPr lang="en-AU" sz="4000" dirty="0"/>
              <a:t>Youth Law Australia – Sexting</a:t>
            </a:r>
          </a:p>
          <a:p>
            <a:pPr algn="ctr"/>
            <a:endParaRPr lang="en-GB" sz="1400" dirty="0">
              <a:hlinkClick r:id="rId3"/>
            </a:endParaRPr>
          </a:p>
          <a:p>
            <a:pPr algn="ctr"/>
            <a:r>
              <a:rPr lang="en-GB" sz="2000" dirty="0">
                <a:hlinkClick r:id="rId3"/>
              </a:rPr>
              <a:t>https://yla.org.au/wa/topics/internet-phones-and-technology/sexting-laws/</a:t>
            </a:r>
            <a:r>
              <a:rPr lang="en-GB" sz="2000" dirty="0"/>
              <a:t> </a:t>
            </a:r>
          </a:p>
        </p:txBody>
      </p:sp>
      <p:pic>
        <p:nvPicPr>
          <p:cNvPr id="3" name="Picture 2">
            <a:extLst>
              <a:ext uri="{FF2B5EF4-FFF2-40B4-BE49-F238E27FC236}">
                <a16:creationId xmlns:a16="http://schemas.microsoft.com/office/drawing/2014/main" id="{876FE1AC-1589-40BB-915C-8BF3D70E057D}"/>
              </a:ext>
            </a:extLst>
          </p:cNvPr>
          <p:cNvPicPr>
            <a:picLocks noChangeAspect="1"/>
          </p:cNvPicPr>
          <p:nvPr/>
        </p:nvPicPr>
        <p:blipFill>
          <a:blip r:embed="rId4"/>
          <a:stretch>
            <a:fillRect/>
          </a:stretch>
        </p:blipFill>
        <p:spPr>
          <a:xfrm>
            <a:off x="0" y="-38465"/>
            <a:ext cx="9144000" cy="5051641"/>
          </a:xfrm>
          <a:prstGeom prst="rect">
            <a:avLst/>
          </a:prstGeom>
        </p:spPr>
      </p:pic>
    </p:spTree>
    <p:extLst>
      <p:ext uri="{BB962C8B-B14F-4D97-AF65-F5344CB8AC3E}">
        <p14:creationId xmlns:p14="http://schemas.microsoft.com/office/powerpoint/2010/main" val="3721287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293096"/>
            <a:ext cx="7772400" cy="1470025"/>
          </a:xfrm>
        </p:spPr>
        <p:txBody>
          <a:bodyPr>
            <a:noAutofit/>
          </a:bodyPr>
          <a:lstStyle/>
          <a:p>
            <a:r>
              <a:rPr lang="en-AU" sz="6600" dirty="0"/>
              <a:t>What are the </a:t>
            </a:r>
            <a:br>
              <a:rPr lang="en-AU" sz="6600" dirty="0"/>
            </a:br>
            <a:r>
              <a:rPr lang="en-AU" sz="6600" dirty="0"/>
              <a:t>legal </a:t>
            </a:r>
            <a:br>
              <a:rPr lang="en-AU" sz="6600" dirty="0"/>
            </a:br>
            <a:r>
              <a:rPr lang="en-AU" sz="6600" dirty="0"/>
              <a:t>consequences?</a:t>
            </a:r>
            <a:endParaRPr lang="en-GB" sz="6600" dirty="0"/>
          </a:p>
        </p:txBody>
      </p:sp>
      <p:pic>
        <p:nvPicPr>
          <p:cNvPr id="31746" name="Picture 2" descr="C:\Users\he158525\Downloads\iStock-11451222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88640"/>
            <a:ext cx="3981788" cy="3144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866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4432" y="2060848"/>
            <a:ext cx="5760640" cy="1938992"/>
          </a:xfrm>
          <a:prstGeom prst="rect">
            <a:avLst/>
          </a:prstGeom>
          <a:noFill/>
        </p:spPr>
        <p:txBody>
          <a:bodyPr wrap="square" rtlCol="0">
            <a:spAutoFit/>
          </a:bodyPr>
          <a:lstStyle/>
          <a:p>
            <a:pPr algn="ctr"/>
            <a:r>
              <a:rPr lang="en-AU" sz="4000" dirty="0" err="1">
                <a:hlinkClick r:id="rId3"/>
              </a:rPr>
              <a:t>eSafety</a:t>
            </a:r>
            <a:endParaRPr lang="en-AU" sz="4000" dirty="0">
              <a:hlinkClick r:id="rId3"/>
            </a:endParaRPr>
          </a:p>
          <a:p>
            <a:pPr algn="ctr"/>
            <a:r>
              <a:rPr lang="en-AU" sz="4000" dirty="0">
                <a:hlinkClick r:id="rId3"/>
              </a:rPr>
              <a:t>Image based abuse video </a:t>
            </a:r>
          </a:p>
          <a:p>
            <a:pPr algn="ctr"/>
            <a:r>
              <a:rPr lang="en-AU" sz="4000" dirty="0">
                <a:hlinkClick r:id="rId3"/>
              </a:rPr>
              <a:t>(2min 30sec)</a:t>
            </a:r>
            <a:endParaRPr lang="en-GB" sz="4000" dirty="0"/>
          </a:p>
        </p:txBody>
      </p:sp>
    </p:spTree>
    <p:extLst>
      <p:ext uri="{BB962C8B-B14F-4D97-AF65-F5344CB8AC3E}">
        <p14:creationId xmlns:p14="http://schemas.microsoft.com/office/powerpoint/2010/main" val="1225795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132856"/>
            <a:ext cx="8352928" cy="3785652"/>
          </a:xfrm>
          <a:prstGeom prst="rect">
            <a:avLst/>
          </a:prstGeom>
          <a:noFill/>
        </p:spPr>
        <p:txBody>
          <a:bodyPr wrap="square" rtlCol="0">
            <a:spAutoFit/>
          </a:bodyPr>
          <a:lstStyle/>
          <a:p>
            <a:pPr algn="ctr"/>
            <a:endParaRPr lang="en-AU" sz="6000" dirty="0"/>
          </a:p>
          <a:p>
            <a:pPr algn="ctr"/>
            <a:r>
              <a:rPr lang="en-AU" sz="6000" dirty="0"/>
              <a:t>Where can a young person go for help in these situations?</a:t>
            </a:r>
            <a:endParaRPr lang="en-GB" sz="6000" dirty="0"/>
          </a:p>
        </p:txBody>
      </p:sp>
      <p:pic>
        <p:nvPicPr>
          <p:cNvPr id="20482" name="Picture 2" descr="C:\Users\he158525\Downloads\iStock-1087408718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628" t="8929" r="53256" b="74729"/>
          <a:stretch/>
        </p:blipFill>
        <p:spPr bwMode="auto">
          <a:xfrm>
            <a:off x="3671900" y="836712"/>
            <a:ext cx="1800200" cy="194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221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dirty="0"/>
              <a:t>Help?</a:t>
            </a:r>
            <a:endParaRPr lang="en-GB" sz="5400" dirty="0"/>
          </a:p>
        </p:txBody>
      </p:sp>
      <p:sp>
        <p:nvSpPr>
          <p:cNvPr id="3" name="Title 1"/>
          <p:cNvSpPr txBox="1">
            <a:spLocks/>
          </p:cNvSpPr>
          <p:nvPr/>
        </p:nvSpPr>
        <p:spPr>
          <a:xfrm>
            <a:off x="609600" y="184482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5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191" y="1625550"/>
            <a:ext cx="2261002" cy="2693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9792" y="887525"/>
            <a:ext cx="2771800" cy="90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502" y="620688"/>
            <a:ext cx="2420535" cy="2892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8610" y="3492583"/>
            <a:ext cx="2810272" cy="523220"/>
          </a:xfrm>
          <a:prstGeom prst="rect">
            <a:avLst/>
          </a:prstGeom>
          <a:noFill/>
        </p:spPr>
        <p:txBody>
          <a:bodyPr wrap="square" rtlCol="0">
            <a:spAutoFit/>
          </a:bodyPr>
          <a:lstStyle/>
          <a:p>
            <a:r>
              <a:rPr lang="en-AU" sz="2800" dirty="0"/>
              <a:t>Trusted adults</a:t>
            </a:r>
            <a:endParaRPr lang="en-GB" sz="2800" dirty="0"/>
          </a:p>
        </p:txBody>
      </p:sp>
      <p:pic>
        <p:nvPicPr>
          <p:cNvPr id="10254"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019" y="4509120"/>
            <a:ext cx="32670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7"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3038865"/>
            <a:ext cx="2094653" cy="353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8"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0387" y="4978263"/>
            <a:ext cx="1945806" cy="1558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9"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8882" y="1504593"/>
            <a:ext cx="1545346" cy="1352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246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84784"/>
            <a:ext cx="8229600" cy="936104"/>
          </a:xfrm>
        </p:spPr>
        <p:txBody>
          <a:bodyPr>
            <a:noAutofit/>
          </a:bodyPr>
          <a:lstStyle/>
          <a:p>
            <a:r>
              <a:rPr lang="en-AU" sz="5400" dirty="0"/>
              <a:t>What strategies would you recommend to a friend who has been in this situation?</a:t>
            </a:r>
            <a:endParaRPr lang="en-GB" sz="5400" dirty="0"/>
          </a:p>
        </p:txBody>
      </p:sp>
      <p:pic>
        <p:nvPicPr>
          <p:cNvPr id="33794" name="Picture 2" descr="C:\Users\he158525\Downloads\iStock-994394226.jp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60222" t="22000" r="20889" b="60444"/>
          <a:stretch/>
        </p:blipFill>
        <p:spPr bwMode="auto">
          <a:xfrm>
            <a:off x="3059832" y="3573016"/>
            <a:ext cx="3096344" cy="287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121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070820"/>
            <a:ext cx="8424936" cy="3170099"/>
          </a:xfrm>
          <a:prstGeom prst="rect">
            <a:avLst/>
          </a:prstGeom>
          <a:noFill/>
        </p:spPr>
        <p:txBody>
          <a:bodyPr wrap="square" rtlCol="0">
            <a:spAutoFit/>
          </a:bodyPr>
          <a:lstStyle/>
          <a:p>
            <a:pPr algn="ctr"/>
            <a:r>
              <a:rPr lang="en-AU" sz="4000" dirty="0"/>
              <a:t>What is the most important thing you have learnt from this lesson?</a:t>
            </a:r>
          </a:p>
          <a:p>
            <a:pPr algn="ctr"/>
            <a:endParaRPr lang="en-AU" sz="4000" dirty="0"/>
          </a:p>
          <a:p>
            <a:pPr algn="ctr"/>
            <a:r>
              <a:rPr lang="en-AU" sz="4000" dirty="0"/>
              <a:t>Who will you share this information with?</a:t>
            </a:r>
            <a:endParaRPr lang="en-GB" sz="4000" dirty="0"/>
          </a:p>
        </p:txBody>
      </p:sp>
      <p:pic>
        <p:nvPicPr>
          <p:cNvPr id="21506" name="Picture 2" descr="W:\Public Health\CDCD\CDCD\Sexual\Schools and Parents\Resources\Pictures\istock images\question marks high r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052" t="10099" r="32441" b="75085"/>
          <a:stretch/>
        </p:blipFill>
        <p:spPr bwMode="auto">
          <a:xfrm>
            <a:off x="3513868" y="260648"/>
            <a:ext cx="2188272"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238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808" y="-243408"/>
            <a:ext cx="7772400" cy="1470025"/>
          </a:xfrm>
        </p:spPr>
        <p:txBody>
          <a:bodyPr/>
          <a:lstStyle/>
          <a:p>
            <a:r>
              <a:rPr lang="en-AU" dirty="0"/>
              <a:t>Take home message</a:t>
            </a:r>
            <a:endParaRPr lang="en-GB" dirty="0"/>
          </a:p>
        </p:txBody>
      </p:sp>
      <p:sp>
        <p:nvSpPr>
          <p:cNvPr id="4" name="Rectangle 3"/>
          <p:cNvSpPr/>
          <p:nvPr/>
        </p:nvSpPr>
        <p:spPr>
          <a:xfrm>
            <a:off x="251520" y="980728"/>
            <a:ext cx="8573148" cy="5509200"/>
          </a:xfrm>
          <a:prstGeom prst="rect">
            <a:avLst/>
          </a:prstGeom>
        </p:spPr>
        <p:txBody>
          <a:bodyPr wrap="square">
            <a:spAutoFit/>
          </a:bodyPr>
          <a:lstStyle/>
          <a:p>
            <a:pPr marL="457200" indent="-457200">
              <a:buFont typeface="Arial" panose="020B0604020202020204" pitchFamily="34" charset="0"/>
              <a:buChar char="•"/>
            </a:pPr>
            <a:r>
              <a:rPr lang="en-AU" sz="2200" dirty="0"/>
              <a:t>Unwanted sexting is disrespectful, harassment and against the law.</a:t>
            </a:r>
          </a:p>
          <a:p>
            <a:pPr marL="457200" indent="-457200">
              <a:buFont typeface="Arial" panose="020B0604020202020204" pitchFamily="34" charset="0"/>
              <a:buChar char="•"/>
            </a:pPr>
            <a:endParaRPr lang="en-AU" sz="2200" dirty="0"/>
          </a:p>
          <a:p>
            <a:pPr marL="457200" indent="-457200">
              <a:buFont typeface="Arial" panose="020B0604020202020204" pitchFamily="34" charset="0"/>
              <a:buChar char="•"/>
            </a:pPr>
            <a:r>
              <a:rPr lang="en-AU" sz="2200" dirty="0"/>
              <a:t>Sharing, or threatening to share, another person's sext/nude without their consent is image-based abuse and is against the law.</a:t>
            </a:r>
          </a:p>
          <a:p>
            <a:pPr marL="457200" indent="-457200">
              <a:buFont typeface="Arial" panose="020B0604020202020204" pitchFamily="34" charset="0"/>
              <a:buChar char="•"/>
            </a:pPr>
            <a:endParaRPr lang="en-AU" sz="2200" dirty="0"/>
          </a:p>
          <a:p>
            <a:pPr marL="457200" indent="-457200">
              <a:buFont typeface="Arial" panose="020B0604020202020204" pitchFamily="34" charset="0"/>
              <a:buChar char="•"/>
            </a:pPr>
            <a:r>
              <a:rPr lang="en-AU" sz="2200" dirty="0"/>
              <a:t>There are actions that can be taken and support available if you receive an inappropriate text messages and/or pictures or if your pictures are shared without your consent.</a:t>
            </a:r>
          </a:p>
          <a:p>
            <a:pPr marL="285750" indent="-285750">
              <a:buFont typeface="Arial" panose="020B0604020202020204" pitchFamily="34" charset="0"/>
              <a:buChar char="•"/>
            </a:pPr>
            <a:endParaRPr lang="en-AU" sz="2200" dirty="0"/>
          </a:p>
          <a:p>
            <a:pPr marL="457200" indent="-457200">
              <a:buFont typeface="Arial" panose="020B0604020202020204" pitchFamily="34" charset="0"/>
              <a:buChar char="•"/>
            </a:pPr>
            <a:r>
              <a:rPr lang="en-AU" sz="2200" dirty="0"/>
              <a:t>Sending sexts/nudes can have emotional, social, ethical and legal consequences.</a:t>
            </a:r>
          </a:p>
          <a:p>
            <a:pPr marL="285750" indent="-285750">
              <a:buFont typeface="Arial" panose="020B0604020202020204" pitchFamily="34" charset="0"/>
              <a:buChar char="•"/>
            </a:pPr>
            <a:endParaRPr lang="en-AU" sz="2200" dirty="0"/>
          </a:p>
          <a:p>
            <a:pPr marL="457200" indent="-457200">
              <a:buFont typeface="Arial" panose="020B0604020202020204" pitchFamily="34" charset="0"/>
              <a:buChar char="•"/>
            </a:pPr>
            <a:r>
              <a:rPr lang="en-AU" sz="2200" dirty="0"/>
              <a:t>It is easy to lose control over who sees a sext/nude.</a:t>
            </a:r>
          </a:p>
          <a:p>
            <a:pPr marL="285750" indent="-285750">
              <a:buFont typeface="Arial" panose="020B0604020202020204" pitchFamily="34" charset="0"/>
              <a:buChar char="•"/>
            </a:pPr>
            <a:endParaRPr lang="en-AU" sz="2200" dirty="0"/>
          </a:p>
          <a:p>
            <a:pPr marL="457200" indent="-457200">
              <a:buFont typeface="Arial" panose="020B0604020202020204" pitchFamily="34" charset="0"/>
              <a:buChar char="•"/>
            </a:pPr>
            <a:r>
              <a:rPr lang="en-AU" sz="2200" dirty="0"/>
              <a:t>It is important to think about potential consequences when making decisions about sexting. </a:t>
            </a:r>
          </a:p>
        </p:txBody>
      </p:sp>
      <p:pic>
        <p:nvPicPr>
          <p:cNvPr id="1026" name="Picture 2" descr="W:\Public Health\CDCD\CDCD\Sexual\Schools and Parents\Resources\Pictures\istock images\light bul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03" t="12904" r="27457" b="13111"/>
          <a:stretch/>
        </p:blipFill>
        <p:spPr bwMode="auto">
          <a:xfrm flipH="1">
            <a:off x="241668" y="927496"/>
            <a:ext cx="370664" cy="5982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Public Health\CDCD\CDCD\Sexual\Schools and Parents\Resources\Pictures\istock images\light bul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03" t="12904" r="27457" b="13111"/>
          <a:stretch/>
        </p:blipFill>
        <p:spPr bwMode="auto">
          <a:xfrm flipH="1">
            <a:off x="241668" y="1750639"/>
            <a:ext cx="370664" cy="5982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Public Health\CDCD\CDCD\Sexual\Schools and Parents\Resources\Pictures\istock images\light bul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03" t="12904" r="27457" b="13111"/>
          <a:stretch/>
        </p:blipFill>
        <p:spPr bwMode="auto">
          <a:xfrm flipH="1">
            <a:off x="251520" y="2729289"/>
            <a:ext cx="370664" cy="5982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Public Health\CDCD\CDCD\Sexual\Schools and Parents\Resources\Pictures\istock images\light bul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03" t="12904" r="27457" b="13111"/>
          <a:stretch/>
        </p:blipFill>
        <p:spPr bwMode="auto">
          <a:xfrm flipH="1">
            <a:off x="251520" y="4097441"/>
            <a:ext cx="370664" cy="5982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Public Health\CDCD\CDCD\Sexual\Schools and Parents\Resources\Pictures\istock images\light bul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03" t="12904" r="27457" b="13111"/>
          <a:stretch/>
        </p:blipFill>
        <p:spPr bwMode="auto">
          <a:xfrm flipH="1">
            <a:off x="251520" y="4867352"/>
            <a:ext cx="370664" cy="5982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W:\Public Health\CDCD\CDCD\Sexual\Schools and Parents\Resources\Pictures\istock images\light bulb.jpg">
            <a:extLst>
              <a:ext uri="{FF2B5EF4-FFF2-40B4-BE49-F238E27FC236}">
                <a16:creationId xmlns:a16="http://schemas.microsoft.com/office/drawing/2014/main" id="{BD2A41EF-4670-4A97-8975-302B4A797B4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03" t="12904" r="27457" b="13111"/>
          <a:stretch/>
        </p:blipFill>
        <p:spPr bwMode="auto">
          <a:xfrm flipH="1">
            <a:off x="237380" y="5699568"/>
            <a:ext cx="370664" cy="59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49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3717032"/>
            <a:ext cx="5832648" cy="1107996"/>
          </a:xfrm>
          <a:prstGeom prst="rect">
            <a:avLst/>
          </a:prstGeom>
          <a:noFill/>
        </p:spPr>
        <p:txBody>
          <a:bodyPr wrap="square" rtlCol="0">
            <a:spAutoFit/>
          </a:bodyPr>
          <a:lstStyle/>
          <a:p>
            <a:r>
              <a:rPr lang="en-AU" sz="6600" dirty="0"/>
              <a:t>What is sexting?</a:t>
            </a:r>
            <a:endParaRPr lang="en-GB" sz="6600" dirty="0"/>
          </a:p>
        </p:txBody>
      </p:sp>
      <p:pic>
        <p:nvPicPr>
          <p:cNvPr id="21506" name="Picture 2" descr="W:\Public Health\CDCD\CDCD\Sexual\Schools and Parents\Resources\Pictures\istock images\question marks high r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052" t="10099" r="32441" b="75085"/>
          <a:stretch/>
        </p:blipFill>
        <p:spPr bwMode="auto">
          <a:xfrm>
            <a:off x="3369852" y="836712"/>
            <a:ext cx="2188272"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1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61048"/>
            <a:ext cx="8229600" cy="1143000"/>
          </a:xfrm>
        </p:spPr>
        <p:txBody>
          <a:bodyPr>
            <a:noAutofit/>
          </a:bodyPr>
          <a:lstStyle/>
          <a:p>
            <a:r>
              <a:rPr lang="en-AU" sz="3200" dirty="0"/>
              <a:t>'Sexting' is the sending of nude, semi-naked, provocative or sexual photos, messages or videos using a mobile phone or the internet. These are </a:t>
            </a:r>
            <a:r>
              <a:rPr lang="en-AU" sz="3200"/>
              <a:t>sometimes known </a:t>
            </a:r>
            <a:r>
              <a:rPr lang="en-AU" sz="3200" dirty="0"/>
              <a:t>as 'sexy pics' or '</a:t>
            </a:r>
            <a:r>
              <a:rPr lang="en-AU" sz="3200" dirty="0" err="1"/>
              <a:t>noodz</a:t>
            </a:r>
            <a:r>
              <a:rPr lang="en-AU" sz="3200" dirty="0"/>
              <a:t>' or some of the words that you have already said. They are also known in legal terms as sexually explicit images or messages, or intimate images.</a:t>
            </a:r>
            <a:endParaRPr lang="en-GB" sz="3200" dirty="0"/>
          </a:p>
        </p:txBody>
      </p:sp>
      <p:pic>
        <p:nvPicPr>
          <p:cNvPr id="4098" name="Picture 2" descr="C:\Users\he158525\Downloads\iStock-1055015206.jpg"/>
          <p:cNvPicPr>
            <a:picLocks noChangeAspect="1" noChangeArrowheads="1"/>
          </p:cNvPicPr>
          <p:nvPr/>
        </p:nvPicPr>
        <p:blipFill rotWithShape="1">
          <a:blip r:embed="rId3">
            <a:extLst>
              <a:ext uri="{28A0092B-C50C-407E-A947-70E740481C1C}">
                <a14:useLocalDpi xmlns:a14="http://schemas.microsoft.com/office/drawing/2010/main" val="0"/>
              </a:ext>
            </a:extLst>
          </a:blip>
          <a:srcRect t="27668" b="27451"/>
          <a:stretch/>
        </p:blipFill>
        <p:spPr bwMode="auto">
          <a:xfrm>
            <a:off x="611560" y="116632"/>
            <a:ext cx="7701345"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926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9386" y="546699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5400" dirty="0"/>
              <a:t>legal                    illegal</a:t>
            </a:r>
            <a:endParaRPr lang="en-GB" sz="5400" dirty="0"/>
          </a:p>
        </p:txBody>
      </p:sp>
      <p:pic>
        <p:nvPicPr>
          <p:cNvPr id="3" name="Picture 2" descr="W:\Public Health\CDCD\CDCD\Sexual\Schools and Parents\Resources\Pictures\istock images\thumbs up and dow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84" y="1772862"/>
            <a:ext cx="8194598" cy="367240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604384" y="26064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5400" dirty="0"/>
              <a:t>Thumb quiz</a:t>
            </a:r>
            <a:endParaRPr lang="en-GB" sz="5400" dirty="0"/>
          </a:p>
        </p:txBody>
      </p:sp>
    </p:spTree>
    <p:extLst>
      <p:ext uri="{BB962C8B-B14F-4D97-AF65-F5344CB8AC3E}">
        <p14:creationId xmlns:p14="http://schemas.microsoft.com/office/powerpoint/2010/main" val="27110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860" y="1844824"/>
            <a:ext cx="8229600" cy="1143000"/>
          </a:xfrm>
        </p:spPr>
        <p:txBody>
          <a:bodyPr>
            <a:noAutofit/>
          </a:bodyPr>
          <a:lstStyle/>
          <a:p>
            <a:r>
              <a:rPr lang="en-AU" sz="6600" dirty="0"/>
              <a:t>An 18 year old girl sends a naked image of herself to an 18 year old guy she likes. </a:t>
            </a:r>
            <a:endParaRPr lang="en-GB" sz="6600" dirty="0"/>
          </a:p>
        </p:txBody>
      </p:sp>
      <p:sp>
        <p:nvSpPr>
          <p:cNvPr id="4" name="Title 1"/>
          <p:cNvSpPr txBox="1">
            <a:spLocks/>
          </p:cNvSpPr>
          <p:nvPr/>
        </p:nvSpPr>
        <p:spPr>
          <a:xfrm>
            <a:off x="506379" y="518236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legal                                         illegal</a:t>
            </a:r>
            <a:endParaRPr lang="en-GB" dirty="0"/>
          </a:p>
        </p:txBody>
      </p:sp>
      <p:pic>
        <p:nvPicPr>
          <p:cNvPr id="6" name="Picture 5" descr="W:\Public Health\CDCD\CDCD\Sexual\Schools and Parents\Resources\Pictures\istock images\thumbs up and dow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653136"/>
            <a:ext cx="4338317"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58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77072"/>
            <a:ext cx="8229600" cy="1143000"/>
          </a:xfrm>
        </p:spPr>
        <p:txBody>
          <a:bodyPr>
            <a:normAutofit fontScale="90000"/>
          </a:bodyPr>
          <a:lstStyle/>
          <a:p>
            <a:r>
              <a:rPr lang="en-AU" dirty="0"/>
              <a:t>Legal </a:t>
            </a:r>
            <a:br>
              <a:rPr lang="en-AU" dirty="0"/>
            </a:br>
            <a:r>
              <a:rPr lang="en-AU" dirty="0"/>
              <a:t>(if consensual)</a:t>
            </a:r>
            <a:br>
              <a:rPr lang="en-AU" dirty="0"/>
            </a:br>
            <a:r>
              <a:rPr lang="en-AU" dirty="0"/>
              <a:t> but if he did not want this image, it might be sexual harassment depending on circumstances.</a:t>
            </a:r>
            <a:endParaRPr lang="en-GB" dirty="0"/>
          </a:p>
        </p:txBody>
      </p:sp>
      <p:pic>
        <p:nvPicPr>
          <p:cNvPr id="3" name="Picture 2" descr="W:\Public Health\CDCD\CDCD\Sexual\Schools and Parents\Resources\Pictures\istock images\thumbs up and dow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2010"/>
          <a:stretch/>
        </p:blipFill>
        <p:spPr bwMode="auto">
          <a:xfrm>
            <a:off x="3275856" y="524080"/>
            <a:ext cx="2621743"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432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860" y="1844824"/>
            <a:ext cx="8229600" cy="1143000"/>
          </a:xfrm>
        </p:spPr>
        <p:txBody>
          <a:bodyPr>
            <a:noAutofit/>
          </a:bodyPr>
          <a:lstStyle/>
          <a:p>
            <a:r>
              <a:rPr lang="en-AU" sz="6600" dirty="0"/>
              <a:t>A 20 year old sends a naked image of themselves to their 21 year old partner. </a:t>
            </a:r>
            <a:endParaRPr lang="en-GB" sz="6600" dirty="0"/>
          </a:p>
        </p:txBody>
      </p:sp>
      <p:sp>
        <p:nvSpPr>
          <p:cNvPr id="4" name="Title 1"/>
          <p:cNvSpPr txBox="1">
            <a:spLocks/>
          </p:cNvSpPr>
          <p:nvPr/>
        </p:nvSpPr>
        <p:spPr>
          <a:xfrm>
            <a:off x="506379" y="518236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dirty="0"/>
              <a:t>legal                                         illegal</a:t>
            </a:r>
            <a:endParaRPr lang="en-GB" dirty="0"/>
          </a:p>
        </p:txBody>
      </p:sp>
      <p:pic>
        <p:nvPicPr>
          <p:cNvPr id="6" name="Picture 5" descr="W:\Public Health\CDCD\CDCD\Sexual\Schools and Parents\Resources\Pictures\istock images\thumbs up and dow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653136"/>
            <a:ext cx="4338317"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926659"/>
      </p:ext>
    </p:extLst>
  </p:cSld>
  <p:clrMapOvr>
    <a:masterClrMapping/>
  </p:clrMapOvr>
</p:sld>
</file>

<file path=ppt/theme/theme1.xml><?xml version="1.0" encoding="utf-8"?>
<a:theme xmlns:a="http://schemas.openxmlformats.org/drawingml/2006/main" name="Office Theme">
  <a:themeElements>
    <a:clrScheme name="GDHR">
      <a:dk1>
        <a:srgbClr val="000000"/>
      </a:dk1>
      <a:lt1>
        <a:srgbClr val="FFFFFF"/>
      </a:lt1>
      <a:dk2>
        <a:srgbClr val="464E56"/>
      </a:dk2>
      <a:lt2>
        <a:srgbClr val="FFFFFF"/>
      </a:lt2>
      <a:accent1>
        <a:srgbClr val="00AAFF"/>
      </a:accent1>
      <a:accent2>
        <a:srgbClr val="69BC29"/>
      </a:accent2>
      <a:accent3>
        <a:srgbClr val="FF5500"/>
      </a:accent3>
      <a:accent4>
        <a:srgbClr val="BD268B"/>
      </a:accent4>
      <a:accent5>
        <a:srgbClr val="DEAC17"/>
      </a:accent5>
      <a:accent6>
        <a:srgbClr val="7A17DE"/>
      </a:accent6>
      <a:hlink>
        <a:srgbClr val="095489"/>
      </a:hlink>
      <a:folHlink>
        <a:srgbClr val="09548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6232</TotalTime>
  <Words>2783</Words>
  <Application>Microsoft Office PowerPoint</Application>
  <PresentationFormat>On-screen Show (4:3)</PresentationFormat>
  <Paragraphs>264</Paragraphs>
  <Slides>37</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PowerPoint Presentation</vt:lpstr>
      <vt:lpstr>PowerPoint Presentation</vt:lpstr>
      <vt:lpstr>This lesson covers topics that some students may find distressing. Please let me know if you need to take a break. </vt:lpstr>
      <vt:lpstr>PowerPoint Presentation</vt:lpstr>
      <vt:lpstr>'Sexting' is the sending of nude, semi-naked, provocative or sexual photos, messages or videos using a mobile phone or the internet. These are sometimes known as 'sexy pics' or 'noodz' or some of the words that you have already said. They are also known in legal terms as sexually explicit images or messages, or intimate images.</vt:lpstr>
      <vt:lpstr>PowerPoint Presentation</vt:lpstr>
      <vt:lpstr>An 18 year old girl sends a naked image of herself to an 18 year old guy she likes. </vt:lpstr>
      <vt:lpstr>Legal  (if consensual)  but if he did not want this image, it might be sexual harassment depending on circumstances.</vt:lpstr>
      <vt:lpstr>A 20 year old sends a naked image of themselves to their 21 year old partner. </vt:lpstr>
      <vt:lpstr>Legal  (if consensual)</vt:lpstr>
      <vt:lpstr>An 16 year old consensually sends a nude to their 16 year old partner.</vt:lpstr>
      <vt:lpstr>Illegal  Despite being of legal age to have sex, and legal under WA laws, this is illegal under federal laws which override state laws.   If a person under 18 takes a naked picture of themselves, it can be considered creating child exploitation material. Sending it to a partner can be considered distributing child exploitation material. These laws are designed to protect children from exploitation however, young people consensually sharing images can still be prosecuted under these laws.</vt:lpstr>
      <vt:lpstr>The 21 year old shares the image of their partner with several of their friends. </vt:lpstr>
      <vt:lpstr>Illegal   Illegal if they did not ask for their partner’s consent to share the images.</vt:lpstr>
      <vt:lpstr>A teacher ‘follows’ a student on Instagram and makes personal remarks.</vt:lpstr>
      <vt:lpstr>legal  (but breaches professional conduct).</vt:lpstr>
      <vt:lpstr>After breaking up with their 16 year old partner, a 17 year old threatens to send an intimate image of them to their mates. </vt:lpstr>
      <vt:lpstr>Illegal Illegal to threaten to send an intimate image (WA law) and illegal to send an intimate image of a person under 18 years of age (Commonwealth law).</vt:lpstr>
      <vt:lpstr>PowerPoint Presentation</vt:lpstr>
      <vt:lpstr>PowerPoint Presentation</vt:lpstr>
      <vt:lpstr>To send or not to send?</vt:lpstr>
      <vt:lpstr>Describe a scenario where person A asks person B for a nude (no real names or personal stories).  </vt:lpstr>
      <vt:lpstr>PowerPoint Presentation</vt:lpstr>
      <vt:lpstr>What might person A reply?       </vt:lpstr>
      <vt:lpstr>PowerPoint Presentation</vt:lpstr>
      <vt:lpstr>Consequences    </vt:lpstr>
      <vt:lpstr>What are the  emotional  consequences?</vt:lpstr>
      <vt:lpstr>What are the  social  consequences?</vt:lpstr>
      <vt:lpstr>What are the  ethical  consequences?</vt:lpstr>
      <vt:lpstr>PowerPoint Presentation</vt:lpstr>
      <vt:lpstr>What are the  legal  consequences?</vt:lpstr>
      <vt:lpstr>PowerPoint Presentation</vt:lpstr>
      <vt:lpstr>PowerPoint Presentation</vt:lpstr>
      <vt:lpstr>Help?</vt:lpstr>
      <vt:lpstr>What strategies would you recommend to a friend who has been in this situation?</vt:lpstr>
      <vt:lpstr>PowerPoint Presentation</vt:lpstr>
      <vt:lpstr>Take home message</vt:lpstr>
    </vt:vector>
  </TitlesOfParts>
  <Company>WA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a scenario where someone might ask for a nude  e.g. You and Alex go to school together. You have liked each other for ages and been chatting heaps lately. You’re home alone and you and Alex are DMing. Things are getting really flirty. Alex asks you to send a sexy pic.</dc:title>
  <dc:creator>Tulloh, Sharelle</dc:creator>
  <cp:lastModifiedBy>Elias, Megan</cp:lastModifiedBy>
  <cp:revision>79</cp:revision>
  <dcterms:created xsi:type="dcterms:W3CDTF">2019-11-04T06:05:11Z</dcterms:created>
  <dcterms:modified xsi:type="dcterms:W3CDTF">2023-03-15T02:43:09Z</dcterms:modified>
</cp:coreProperties>
</file>